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Lst>
  <p:notesMasterIdLst>
    <p:notesMasterId r:id="rId81"/>
  </p:notesMasterIdLst>
  <p:handoutMasterIdLst>
    <p:handoutMasterId r:id="rId82"/>
  </p:handoutMasterIdLst>
  <p:sldIdLst>
    <p:sldId id="501" r:id="rId7"/>
    <p:sldId id="503" r:id="rId8"/>
    <p:sldId id="505" r:id="rId9"/>
    <p:sldId id="511" r:id="rId10"/>
    <p:sldId id="513" r:id="rId11"/>
    <p:sldId id="514" r:id="rId12"/>
    <p:sldId id="515" r:id="rId13"/>
    <p:sldId id="507" r:id="rId14"/>
    <p:sldId id="510" r:id="rId15"/>
    <p:sldId id="512" r:id="rId16"/>
    <p:sldId id="506" r:id="rId17"/>
    <p:sldId id="508" r:id="rId18"/>
    <p:sldId id="509" r:id="rId19"/>
    <p:sldId id="495" r:id="rId20"/>
    <p:sldId id="496" r:id="rId21"/>
    <p:sldId id="487" r:id="rId22"/>
    <p:sldId id="488" r:id="rId23"/>
    <p:sldId id="489" r:id="rId24"/>
    <p:sldId id="490" r:id="rId25"/>
    <p:sldId id="452" r:id="rId26"/>
    <p:sldId id="461" r:id="rId27"/>
    <p:sldId id="456" r:id="rId28"/>
    <p:sldId id="459" r:id="rId29"/>
    <p:sldId id="491" r:id="rId30"/>
    <p:sldId id="492" r:id="rId31"/>
    <p:sldId id="493" r:id="rId32"/>
    <p:sldId id="454" r:id="rId33"/>
    <p:sldId id="455" r:id="rId34"/>
    <p:sldId id="460" r:id="rId35"/>
    <p:sldId id="462" r:id="rId36"/>
    <p:sldId id="463" r:id="rId37"/>
    <p:sldId id="464" r:id="rId38"/>
    <p:sldId id="465" r:id="rId39"/>
    <p:sldId id="466" r:id="rId40"/>
    <p:sldId id="470" r:id="rId41"/>
    <p:sldId id="494" r:id="rId42"/>
    <p:sldId id="473" r:id="rId43"/>
    <p:sldId id="395" r:id="rId44"/>
    <p:sldId id="476" r:id="rId45"/>
    <p:sldId id="477" r:id="rId46"/>
    <p:sldId id="374" r:id="rId47"/>
    <p:sldId id="483" r:id="rId48"/>
    <p:sldId id="484" r:id="rId49"/>
    <p:sldId id="485" r:id="rId50"/>
    <p:sldId id="410" r:id="rId51"/>
    <p:sldId id="474" r:id="rId52"/>
    <p:sldId id="377" r:id="rId53"/>
    <p:sldId id="417" r:id="rId54"/>
    <p:sldId id="393" r:id="rId55"/>
    <p:sldId id="486" r:id="rId56"/>
    <p:sldId id="478" r:id="rId57"/>
    <p:sldId id="376" r:id="rId58"/>
    <p:sldId id="375" r:id="rId59"/>
    <p:sldId id="419" r:id="rId60"/>
    <p:sldId id="421" r:id="rId61"/>
    <p:sldId id="422" r:id="rId62"/>
    <p:sldId id="423" r:id="rId63"/>
    <p:sldId id="424" r:id="rId64"/>
    <p:sldId id="425" r:id="rId65"/>
    <p:sldId id="429" r:id="rId66"/>
    <p:sldId id="392" r:id="rId67"/>
    <p:sldId id="432" r:id="rId68"/>
    <p:sldId id="479" r:id="rId69"/>
    <p:sldId id="482" r:id="rId70"/>
    <p:sldId id="480" r:id="rId71"/>
    <p:sldId id="481" r:id="rId72"/>
    <p:sldId id="499" r:id="rId73"/>
    <p:sldId id="447" r:id="rId74"/>
    <p:sldId id="448" r:id="rId75"/>
    <p:sldId id="449" r:id="rId76"/>
    <p:sldId id="450" r:id="rId77"/>
    <p:sldId id="451" r:id="rId78"/>
    <p:sldId id="500" r:id="rId79"/>
    <p:sldId id="49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E4B40D0A-3784-4C4A-808C-043C44B37CF1}">
          <p14:sldIdLst>
            <p14:sldId id="501"/>
            <p14:sldId id="503"/>
            <p14:sldId id="505"/>
            <p14:sldId id="511"/>
            <p14:sldId id="513"/>
            <p14:sldId id="514"/>
            <p14:sldId id="515"/>
            <p14:sldId id="507"/>
            <p14:sldId id="510"/>
            <p14:sldId id="512"/>
            <p14:sldId id="506"/>
            <p14:sldId id="508"/>
            <p14:sldId id="509"/>
          </p14:sldIdLst>
        </p14:section>
        <p14:section name="Sample - Dark" id="{FD3DCCE1-4FC1-4C57-BF51-9F55AAF3629A}">
          <p14:sldIdLst>
            <p14:sldId id="495"/>
            <p14:sldId id="496"/>
            <p14:sldId id="487"/>
            <p14:sldId id="488"/>
            <p14:sldId id="489"/>
            <p14:sldId id="490"/>
            <p14:sldId id="452"/>
            <p14:sldId id="461"/>
            <p14:sldId id="456"/>
            <p14:sldId id="459"/>
            <p14:sldId id="491"/>
            <p14:sldId id="492"/>
            <p14:sldId id="493"/>
            <p14:sldId id="454"/>
            <p14:sldId id="455"/>
            <p14:sldId id="460"/>
            <p14:sldId id="462"/>
            <p14:sldId id="463"/>
            <p14:sldId id="464"/>
            <p14:sldId id="465"/>
            <p14:sldId id="466"/>
            <p14:sldId id="470"/>
            <p14:sldId id="494"/>
            <p14:sldId id="473"/>
            <p14:sldId id="395"/>
          </p14:sldIdLst>
        </p14:section>
        <p14:section name="Sample - Light" id="{75A9D297-145F-D94F-A5AD-E47435A685B4}">
          <p14:sldIdLst>
            <p14:sldId id="476"/>
            <p14:sldId id="477"/>
            <p14:sldId id="374"/>
            <p14:sldId id="483"/>
            <p14:sldId id="484"/>
            <p14:sldId id="485"/>
            <p14:sldId id="410"/>
            <p14:sldId id="474"/>
            <p14:sldId id="377"/>
            <p14:sldId id="417"/>
            <p14:sldId id="393"/>
            <p14:sldId id="486"/>
            <p14:sldId id="478"/>
            <p14:sldId id="376"/>
            <p14:sldId id="375"/>
            <p14:sldId id="419"/>
            <p14:sldId id="421"/>
            <p14:sldId id="422"/>
            <p14:sldId id="423"/>
            <p14:sldId id="424"/>
            <p14:sldId id="425"/>
            <p14:sldId id="429"/>
            <p14:sldId id="392"/>
            <p14:sldId id="432"/>
            <p14:sldId id="479"/>
          </p14:sldIdLst>
        </p14:section>
        <p14:section name="Deck Resources" id="{29242AB8-68A9-4F28-9B40-1E440BB4661B}">
          <p14:sldIdLst>
            <p14:sldId id="482"/>
            <p14:sldId id="480"/>
            <p14:sldId id="481"/>
            <p14:sldId id="499"/>
            <p14:sldId id="447"/>
            <p14:sldId id="448"/>
            <p14:sldId id="449"/>
            <p14:sldId id="450"/>
            <p14:sldId id="451"/>
            <p14:sldId id="500"/>
            <p14:sldId id="498"/>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3617" autoAdjust="0"/>
  </p:normalViewPr>
  <p:slideViewPr>
    <p:cSldViewPr snapToGrid="0">
      <p:cViewPr>
        <p:scale>
          <a:sx n="74" d="100"/>
          <a:sy n="74" d="100"/>
        </p:scale>
        <p:origin x="702" y="318"/>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4154-4D99-8B09-FC99C2199EC2}"/>
              </c:ext>
            </c:extLst>
          </c:dPt>
          <c:dPt>
            <c:idx val="1"/>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4154-4D99-8B09-FC99C2199EC2}"/>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4154-4D99-8B09-FC99C2199EC2}"/>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4154-4D99-8B09-FC99C2199EC2}"/>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1-4154-4D99-8B09-FC99C2199EC2}"/>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7-4154-4D99-8B09-FC99C2199EC2}"/>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4154-4D99-8B09-FC99C2199EC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b="1" i="0" dirty="0">
                <a:solidFill>
                  <a:schemeClr val="accent2"/>
                </a:solidFill>
                <a:latin typeface="Segoe UI Semibold" charset="0"/>
                <a:ea typeface="Segoe UI Semibold" charset="0"/>
                <a:cs typeface="Segoe UI Semibold" charset="0"/>
              </a:rPr>
              <a:t>Chart Title</a:t>
            </a:r>
          </a:p>
        </c:rich>
      </c:tx>
      <c:layout>
        <c:manualLayout>
          <c:xMode val="edge"/>
          <c:yMode val="edge"/>
          <c:x val="5.6199485456407501E-3"/>
          <c:y val="3.9554063887903798E-5"/>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7.3776651206270399E-3"/>
          <c:y val="0.163318453787103"/>
          <c:w val="0.86279720879253896"/>
          <c:h val="0.83668149494919397"/>
        </c:manualLayout>
      </c:layout>
      <c:barChart>
        <c:barDir val="bar"/>
        <c:grouping val="percentStacked"/>
        <c:varyColors val="0"/>
        <c:ser>
          <c:idx val="0"/>
          <c:order val="0"/>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B802-4198-B688-E7F3396DF596}"/>
              </c:ext>
            </c:extLst>
          </c:dPt>
          <c:dPt>
            <c:idx val="1"/>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B802-4198-B688-E7F3396DF596}"/>
              </c:ext>
            </c:extLst>
          </c:dPt>
          <c:dPt>
            <c:idx val="2"/>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B802-4198-B688-E7F3396DF596}"/>
              </c:ext>
            </c:extLst>
          </c:dPt>
          <c:dPt>
            <c:idx val="3"/>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B802-4198-B688-E7F3396DF596}"/>
            </c:ext>
          </c:extLst>
        </c:ser>
        <c:ser>
          <c:idx val="1"/>
          <c:order val="1"/>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B802-4198-B688-E7F3396DF596}"/>
            </c:ext>
          </c:extLst>
        </c:ser>
        <c:ser>
          <c:idx val="2"/>
          <c:order val="2"/>
          <c:spPr>
            <a:solidFill>
              <a:schemeClr val="accent3">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B802-4198-B688-E7F3396DF596}"/>
            </c:ext>
          </c:extLst>
        </c:ser>
        <c:ser>
          <c:idx val="3"/>
          <c:order val="3"/>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B802-4198-B688-E7F3396DF596}"/>
            </c:ext>
          </c:extLst>
        </c:ser>
        <c:ser>
          <c:idx val="4"/>
          <c:order val="4"/>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B802-4198-B688-E7F3396DF596}"/>
            </c:ext>
          </c:extLst>
        </c:ser>
        <c:dLbls>
          <c:dLblPos val="ctr"/>
          <c:showLegendKey val="0"/>
          <c:showVal val="1"/>
          <c:showCatName val="0"/>
          <c:showSerName val="0"/>
          <c:showPercent val="0"/>
          <c:showBubbleSize val="0"/>
        </c:dLbls>
        <c:gapWidth val="166"/>
        <c:overlap val="100"/>
        <c:serLines>
          <c:spPr>
            <a:ln w="9525">
              <a:solidFill>
                <a:schemeClr val="dk1">
                  <a:lumMod val="50000"/>
                  <a:lumOff val="50000"/>
                </a:schemeClr>
              </a:solidFill>
              <a:round/>
            </a:ln>
            <a:effectLst/>
          </c:spPr>
        </c:serLines>
        <c:axId val="388219984"/>
        <c:axId val="551487136"/>
      </c:barChart>
      <c:valAx>
        <c:axId val="551487136"/>
        <c:scaling>
          <c:orientation val="minMax"/>
        </c:scaling>
        <c:delete val="1"/>
        <c:axPos val="b"/>
        <c:majorGridlines>
          <c:spPr>
            <a:ln w="9525" cap="flat" cmpd="sng" algn="ctr">
              <a:solidFill>
                <a:schemeClr val="tx2">
                  <a:lumMod val="50000"/>
                  <a:lumOff val="50000"/>
                </a:schemeClr>
              </a:solidFill>
              <a:round/>
            </a:ln>
            <a:effectLst/>
          </c:spPr>
        </c:majorGridlines>
        <c:numFmt formatCode="0%" sourceLinked="1"/>
        <c:majorTickMark val="none"/>
        <c:minorTickMark val="none"/>
        <c:tickLblPos val="nextTo"/>
        <c:crossAx val="388219984"/>
        <c:crosses val="autoZero"/>
        <c:crossBetween val="between"/>
      </c:valAx>
      <c:catAx>
        <c:axId val="388219984"/>
        <c:scaling>
          <c:orientation val="minMax"/>
        </c:scaling>
        <c:delete val="1"/>
        <c:axPos val="l"/>
        <c:numFmt formatCode="General" sourceLinked="1"/>
        <c:majorTickMark val="none"/>
        <c:minorTickMark val="none"/>
        <c:tickLblPos val="nextTo"/>
        <c:crossAx val="551487136"/>
        <c:crosses val="autoZero"/>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b="1" i="0" dirty="0">
                <a:solidFill>
                  <a:schemeClr val="tx1"/>
                </a:solidFill>
                <a:latin typeface="Segoe UI Semibold" charset="0"/>
                <a:ea typeface="Segoe UI Semibold" charset="0"/>
                <a:cs typeface="Segoe UI Semibold" charset="0"/>
              </a:rPr>
              <a:t>Chart Title</a:t>
            </a:r>
          </a:p>
        </c:rich>
      </c:tx>
      <c:layout>
        <c:manualLayout>
          <c:xMode val="edge"/>
          <c:yMode val="edge"/>
          <c:x val="5.6199485456407501E-3"/>
          <c:y val="3.9554063887903798E-5"/>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7.3776651206270399E-3"/>
          <c:y val="0.163318453787103"/>
          <c:w val="0.86279720879253896"/>
          <c:h val="0.83668149494919397"/>
        </c:manualLayout>
      </c:layout>
      <c:barChart>
        <c:barDir val="bar"/>
        <c:grouping val="percentStacked"/>
        <c:varyColors val="0"/>
        <c:ser>
          <c:idx val="0"/>
          <c:order val="0"/>
          <c:spPr>
            <a:solidFill>
              <a:schemeClr val="accent1">
                <a:alpha val="85000"/>
              </a:schemeClr>
            </a:solidFill>
            <a:ln w="9525" cap="flat" cmpd="sng" algn="ctr">
              <a:solidFill>
                <a:schemeClr val="bg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1-B802-4198-B688-E7F3396DF596}"/>
              </c:ext>
            </c:extLst>
          </c:dPt>
          <c:dPt>
            <c:idx val="1"/>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3-B802-4198-B688-E7F3396DF596}"/>
              </c:ext>
            </c:extLst>
          </c:dPt>
          <c:dPt>
            <c:idx val="2"/>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5-B802-4198-B688-E7F3396DF596}"/>
              </c:ext>
            </c:extLst>
          </c:dPt>
          <c:dPt>
            <c:idx val="3"/>
            <c:invertIfNegative val="0"/>
            <c:bubble3D val="0"/>
            <c:spPr>
              <a:solidFill>
                <a:schemeClr val="accent1">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7-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B802-4198-B688-E7F3396DF596}"/>
            </c:ext>
          </c:extLst>
        </c:ser>
        <c:ser>
          <c:idx val="1"/>
          <c:order val="1"/>
          <c:spPr>
            <a:solidFill>
              <a:schemeClr val="accent2">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B802-4198-B688-E7F3396DF596}"/>
            </c:ext>
          </c:extLst>
        </c:ser>
        <c:ser>
          <c:idx val="2"/>
          <c:order val="2"/>
          <c:spPr>
            <a:solidFill>
              <a:schemeClr val="accent3">
                <a:alpha val="85000"/>
              </a:schemeClr>
            </a:solidFill>
            <a:ln w="9525" cap="flat" cmpd="sng" algn="ctr">
              <a:solidFill>
                <a:schemeClr val="bg1">
                  <a:alpha val="50000"/>
                </a:schemeClr>
              </a:solidFill>
              <a:round/>
            </a:ln>
            <a:effectLst/>
          </c:spPr>
          <c:invertIfNegative val="0"/>
          <c:dPt>
            <c:idx val="0"/>
            <c:invertIfNegative val="0"/>
            <c:bubble3D val="0"/>
            <c:spPr>
              <a:solidFill>
                <a:schemeClr val="accent3">
                  <a:alpha val="85000"/>
                </a:schemeClr>
              </a:solidFill>
              <a:ln w="9525" cap="flat" cmpd="sng" algn="ctr">
                <a:solidFill>
                  <a:schemeClr val="bg1">
                    <a:alpha val="50000"/>
                  </a:schemeClr>
                </a:solidFill>
                <a:round/>
              </a:ln>
              <a:effectLst/>
            </c:spPr>
            <c:extLst>
              <c:ext xmlns:c16="http://schemas.microsoft.com/office/drawing/2014/chart" uri="{C3380CC4-5D6E-409C-BE32-E72D297353CC}">
                <c16:uniqueId val="{0000000B-B802-4198-B688-E7F3396DF59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B802-4198-B688-E7F3396DF596}"/>
            </c:ext>
          </c:extLst>
        </c:ser>
        <c:ser>
          <c:idx val="3"/>
          <c:order val="3"/>
          <c:spPr>
            <a:solidFill>
              <a:schemeClr val="accent4">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B802-4198-B688-E7F3396DF596}"/>
            </c:ext>
          </c:extLst>
        </c:ser>
        <c:ser>
          <c:idx val="4"/>
          <c:order val="4"/>
          <c:spPr>
            <a:solidFill>
              <a:schemeClr val="accent5">
                <a:alpha val="85000"/>
              </a:schemeClr>
            </a:solidFill>
            <a:ln w="9525" cap="flat" cmpd="sng" algn="ctr">
              <a:solidFill>
                <a:schemeClr val="bg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B802-4198-B688-E7F3396DF596}"/>
            </c:ext>
          </c:extLst>
        </c:ser>
        <c:dLbls>
          <c:dLblPos val="ctr"/>
          <c:showLegendKey val="0"/>
          <c:showVal val="1"/>
          <c:showCatName val="0"/>
          <c:showSerName val="0"/>
          <c:showPercent val="0"/>
          <c:showBubbleSize val="0"/>
        </c:dLbls>
        <c:gapWidth val="166"/>
        <c:overlap val="100"/>
        <c:serLines>
          <c:spPr>
            <a:ln w="9525">
              <a:solidFill>
                <a:schemeClr val="dk1">
                  <a:lumMod val="50000"/>
                  <a:lumOff val="50000"/>
                </a:schemeClr>
              </a:solidFill>
              <a:round/>
            </a:ln>
            <a:effectLst/>
          </c:spPr>
        </c:serLines>
        <c:axId val="592490704"/>
        <c:axId val="592487440"/>
      </c:barChart>
      <c:valAx>
        <c:axId val="592487440"/>
        <c:scaling>
          <c:orientation val="minMax"/>
        </c:scaling>
        <c:delete val="1"/>
        <c:axPos val="b"/>
        <c:majorGridlines>
          <c:spPr>
            <a:ln w="9525" cap="flat" cmpd="sng" algn="ctr">
              <a:solidFill>
                <a:schemeClr val="tx2">
                  <a:lumMod val="50000"/>
                  <a:lumOff val="50000"/>
                </a:schemeClr>
              </a:solidFill>
              <a:round/>
            </a:ln>
            <a:effectLst/>
          </c:spPr>
        </c:majorGridlines>
        <c:numFmt formatCode="0%" sourceLinked="1"/>
        <c:majorTickMark val="none"/>
        <c:minorTickMark val="none"/>
        <c:tickLblPos val="nextTo"/>
        <c:crossAx val="592490704"/>
        <c:crosses val="autoZero"/>
        <c:crossBetween val="between"/>
      </c:valAx>
      <c:catAx>
        <c:axId val="592490704"/>
        <c:scaling>
          <c:orientation val="minMax"/>
        </c:scaling>
        <c:delete val="1"/>
        <c:axPos val="l"/>
        <c:numFmt formatCode="General" sourceLinked="1"/>
        <c:majorTickMark val="none"/>
        <c:minorTickMark val="none"/>
        <c:tickLblPos val="nextTo"/>
        <c:crossAx val="592487440"/>
        <c:crosses val="autoZero"/>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4154-4D99-8B09-FC99C2199EC2}"/>
              </c:ext>
            </c:extLst>
          </c:dPt>
          <c:dPt>
            <c:idx val="1"/>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4154-4D99-8B09-FC99C2199EC2}"/>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4154-4D99-8B09-FC99C2199EC2}"/>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4154-4D99-8B09-FC99C2199EC2}"/>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1-4154-4D99-8B09-FC99C2199EC2}"/>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6="http://schemas.microsoft.com/office/drawing/2014/chart" uri="{C3380CC4-5D6E-409C-BE32-E72D297353CC}">
                  <c16:uniqueId val="{00000007-4154-4D99-8B09-FC99C2199EC2}"/>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4154-4D99-8B09-FC99C2199EC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5/12/2019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5/12/2019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zure/azure-functions-durable-js/releases/tag/1.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functions-dotnet-extensions/tree/master/src/samples/DependencyInjec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blog/azure-app-service-update-free-linux-tier-python-and-java-support-and-mo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Login to contribute with GitHub, directly on the site!</a:t>
            </a:r>
          </a:p>
          <a:p>
            <a:pPr rtl="0" fontAlgn="ctr"/>
            <a:r>
              <a:rPr lang="en-US" sz="1200" kern="1200" dirty="0">
                <a:solidFill>
                  <a:schemeClr val="tx1"/>
                </a:solidFill>
                <a:effectLst/>
                <a:latin typeface="+mn-lt"/>
                <a:ea typeface="+mn-ea"/>
                <a:cs typeface="+mn-cs"/>
              </a:rPr>
              <a:t>More details about each sample</a:t>
            </a:r>
          </a:p>
          <a:p>
            <a:pPr rtl="0" fontAlgn="ctr"/>
            <a:r>
              <a:rPr lang="en-US" sz="1200" kern="1200" dirty="0">
                <a:solidFill>
                  <a:schemeClr val="tx1"/>
                </a:solidFill>
                <a:effectLst/>
                <a:latin typeface="+mn-lt"/>
                <a:ea typeface="+mn-ea"/>
                <a:cs typeface="+mn-cs"/>
              </a:rPr>
              <a:t>New tagging system</a:t>
            </a:r>
          </a:p>
          <a:p>
            <a:pPr rtl="0" fontAlgn="ctr"/>
            <a:r>
              <a:rPr lang="en-US" sz="1200" kern="1200" dirty="0">
                <a:solidFill>
                  <a:schemeClr val="tx1"/>
                </a:solidFill>
                <a:effectLst/>
                <a:latin typeface="+mn-lt"/>
                <a:ea typeface="+mn-ea"/>
                <a:cs typeface="+mn-cs"/>
              </a:rPr>
              <a:t>Search and filter relevant samples</a:t>
            </a: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159960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https://github.com/Azure/azure-functions-durable-js/releases/tag/1.2.0</a:t>
            </a:r>
            <a:endParaRPr lang="en-US" dirty="0"/>
          </a:p>
          <a:p>
            <a:r>
              <a:rPr lang="en-US" dirty="0"/>
              <a:t>https://aka.ms/functions-sbextension</a:t>
            </a:r>
          </a:p>
        </p:txBody>
      </p:sp>
      <p:sp>
        <p:nvSpPr>
          <p:cNvPr id="4" name="Slide Number Placeholder 3"/>
          <p:cNvSpPr>
            <a:spLocks noGrp="1"/>
          </p:cNvSpPr>
          <p:nvPr>
            <p:ph type="sldNum" sz="quarter" idx="5"/>
          </p:nvPr>
        </p:nvSpPr>
        <p:spPr/>
        <p:txBody>
          <a:bodyPr/>
          <a:lstStyle/>
          <a:p>
            <a:fld id="{CD493308-1CCD-4083-9427-1DD59259FBE4}" type="slidenum">
              <a:rPr lang="en-US" smtClean="0"/>
              <a:t>13</a:t>
            </a:fld>
            <a:endParaRPr lang="en-US"/>
          </a:p>
        </p:txBody>
      </p:sp>
    </p:spTree>
    <p:extLst>
      <p:ext uri="{BB962C8B-B14F-4D97-AF65-F5344CB8AC3E}">
        <p14:creationId xmlns:p14="http://schemas.microsoft.com/office/powerpoint/2010/main" val="30697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24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410998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275014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3557126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240175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95461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228231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22</a:t>
            </a:fld>
            <a:endParaRPr lang="en-US"/>
          </a:p>
        </p:txBody>
      </p:sp>
    </p:spTree>
    <p:extLst>
      <p:ext uri="{BB962C8B-B14F-4D97-AF65-F5344CB8AC3E}">
        <p14:creationId xmlns:p14="http://schemas.microsoft.com/office/powerpoint/2010/main" val="321314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https://aka.ms/functions-azure-devops</a:t>
            </a:r>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49167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2136635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254315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372505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26</a:t>
            </a:fld>
            <a:endParaRPr lang="en-US"/>
          </a:p>
        </p:txBody>
      </p:sp>
    </p:spTree>
    <p:extLst>
      <p:ext uri="{BB962C8B-B14F-4D97-AF65-F5344CB8AC3E}">
        <p14:creationId xmlns:p14="http://schemas.microsoft.com/office/powerpoint/2010/main" val="63551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27</a:t>
            </a:fld>
            <a:endParaRPr lang="en-US"/>
          </a:p>
        </p:txBody>
      </p:sp>
    </p:spTree>
    <p:extLst>
      <p:ext uri="{BB962C8B-B14F-4D97-AF65-F5344CB8AC3E}">
        <p14:creationId xmlns:p14="http://schemas.microsoft.com/office/powerpoint/2010/main" val="2475462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1731988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4124012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30</a:t>
            </a:fld>
            <a:endParaRPr lang="en-US"/>
          </a:p>
        </p:txBody>
      </p:sp>
    </p:spTree>
    <p:extLst>
      <p:ext uri="{BB962C8B-B14F-4D97-AF65-F5344CB8AC3E}">
        <p14:creationId xmlns:p14="http://schemas.microsoft.com/office/powerpoint/2010/main" val="2452960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31</a:t>
            </a:fld>
            <a:endParaRPr lang="en-US"/>
          </a:p>
        </p:txBody>
      </p:sp>
    </p:spTree>
    <p:extLst>
      <p:ext uri="{BB962C8B-B14F-4D97-AF65-F5344CB8AC3E}">
        <p14:creationId xmlns:p14="http://schemas.microsoft.com/office/powerpoint/2010/main" val="3350999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10831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2159914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1469411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96579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2586203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1555267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5/12/2019 5:56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6962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38</a:t>
            </a:fld>
            <a:endParaRPr lang="en-US"/>
          </a:p>
        </p:txBody>
      </p:sp>
    </p:spTree>
    <p:extLst>
      <p:ext uri="{BB962C8B-B14F-4D97-AF65-F5344CB8AC3E}">
        <p14:creationId xmlns:p14="http://schemas.microsoft.com/office/powerpoint/2010/main" val="1048757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39</a:t>
            </a:fld>
            <a:endParaRPr lang="en-US"/>
          </a:p>
        </p:txBody>
      </p:sp>
    </p:spTree>
    <p:extLst>
      <p:ext uri="{BB962C8B-B14F-4D97-AF65-F5344CB8AC3E}">
        <p14:creationId xmlns:p14="http://schemas.microsoft.com/office/powerpoint/2010/main" val="1175690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3140813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3977503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53559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049543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2455772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44</a:t>
            </a:fld>
            <a:endParaRPr lang="en-US"/>
          </a:p>
        </p:txBody>
      </p:sp>
    </p:spTree>
    <p:extLst>
      <p:ext uri="{BB962C8B-B14F-4D97-AF65-F5344CB8AC3E}">
        <p14:creationId xmlns:p14="http://schemas.microsoft.com/office/powerpoint/2010/main" val="1445433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45</a:t>
            </a:fld>
            <a:endParaRPr lang="en-US"/>
          </a:p>
        </p:txBody>
      </p:sp>
    </p:spTree>
    <p:extLst>
      <p:ext uri="{BB962C8B-B14F-4D97-AF65-F5344CB8AC3E}">
        <p14:creationId xmlns:p14="http://schemas.microsoft.com/office/powerpoint/2010/main" val="387852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46</a:t>
            </a:fld>
            <a:endParaRPr lang="en-US"/>
          </a:p>
        </p:txBody>
      </p:sp>
    </p:spTree>
    <p:extLst>
      <p:ext uri="{BB962C8B-B14F-4D97-AF65-F5344CB8AC3E}">
        <p14:creationId xmlns:p14="http://schemas.microsoft.com/office/powerpoint/2010/main" val="83568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47</a:t>
            </a:fld>
            <a:endParaRPr lang="en-US"/>
          </a:p>
        </p:txBody>
      </p:sp>
    </p:spTree>
    <p:extLst>
      <p:ext uri="{BB962C8B-B14F-4D97-AF65-F5344CB8AC3E}">
        <p14:creationId xmlns:p14="http://schemas.microsoft.com/office/powerpoint/2010/main" val="1413894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48</a:t>
            </a:fld>
            <a:endParaRPr lang="en-US"/>
          </a:p>
        </p:txBody>
      </p:sp>
    </p:spTree>
    <p:extLst>
      <p:ext uri="{BB962C8B-B14F-4D97-AF65-F5344CB8AC3E}">
        <p14:creationId xmlns:p14="http://schemas.microsoft.com/office/powerpoint/2010/main" val="2466600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49</a:t>
            </a:fld>
            <a:endParaRPr lang="en-US"/>
          </a:p>
        </p:txBody>
      </p:sp>
    </p:spTree>
    <p:extLst>
      <p:ext uri="{BB962C8B-B14F-4D97-AF65-F5344CB8AC3E}">
        <p14:creationId xmlns:p14="http://schemas.microsoft.com/office/powerpoint/2010/main" val="3416341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56132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51</a:t>
            </a:fld>
            <a:endParaRPr lang="en-US"/>
          </a:p>
        </p:txBody>
      </p:sp>
    </p:spTree>
    <p:extLst>
      <p:ext uri="{BB962C8B-B14F-4D97-AF65-F5344CB8AC3E}">
        <p14:creationId xmlns:p14="http://schemas.microsoft.com/office/powerpoint/2010/main" val="66196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52</a:t>
            </a:fld>
            <a:endParaRPr lang="en-US"/>
          </a:p>
        </p:txBody>
      </p:sp>
    </p:spTree>
    <p:extLst>
      <p:ext uri="{BB962C8B-B14F-4D97-AF65-F5344CB8AC3E}">
        <p14:creationId xmlns:p14="http://schemas.microsoft.com/office/powerpoint/2010/main" val="128011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726672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211031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54</a:t>
            </a:fld>
            <a:endParaRPr lang="en-US"/>
          </a:p>
        </p:txBody>
      </p:sp>
    </p:spTree>
    <p:extLst>
      <p:ext uri="{BB962C8B-B14F-4D97-AF65-F5344CB8AC3E}">
        <p14:creationId xmlns:p14="http://schemas.microsoft.com/office/powerpoint/2010/main" val="2999006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55</a:t>
            </a:fld>
            <a:endParaRPr lang="en-US"/>
          </a:p>
        </p:txBody>
      </p:sp>
    </p:spTree>
    <p:extLst>
      <p:ext uri="{BB962C8B-B14F-4D97-AF65-F5344CB8AC3E}">
        <p14:creationId xmlns:p14="http://schemas.microsoft.com/office/powerpoint/2010/main" val="3374683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56</a:t>
            </a:fld>
            <a:endParaRPr lang="en-US"/>
          </a:p>
        </p:txBody>
      </p:sp>
    </p:spTree>
    <p:extLst>
      <p:ext uri="{BB962C8B-B14F-4D97-AF65-F5344CB8AC3E}">
        <p14:creationId xmlns:p14="http://schemas.microsoft.com/office/powerpoint/2010/main" val="1312443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9077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3030643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06307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60</a:t>
            </a:fld>
            <a:endParaRPr lang="en-US"/>
          </a:p>
        </p:txBody>
      </p:sp>
    </p:spTree>
    <p:extLst>
      <p:ext uri="{BB962C8B-B14F-4D97-AF65-F5344CB8AC3E}">
        <p14:creationId xmlns:p14="http://schemas.microsoft.com/office/powerpoint/2010/main" val="2676035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30952112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5/12/2019 5:56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308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https://aka.ms/functionstoapim</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283645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63</a:t>
            </a:fld>
            <a:endParaRPr lang="en-US"/>
          </a:p>
        </p:txBody>
      </p:sp>
    </p:spTree>
    <p:extLst>
      <p:ext uri="{BB962C8B-B14F-4D97-AF65-F5344CB8AC3E}">
        <p14:creationId xmlns:p14="http://schemas.microsoft.com/office/powerpoint/2010/main" val="4589020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64</a:t>
            </a:fld>
            <a:endParaRPr lang="en-US"/>
          </a:p>
        </p:txBody>
      </p:sp>
    </p:spTree>
    <p:extLst>
      <p:ext uri="{BB962C8B-B14F-4D97-AF65-F5344CB8AC3E}">
        <p14:creationId xmlns:p14="http://schemas.microsoft.com/office/powerpoint/2010/main" val="1112692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65</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66</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dirty="0"/>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5/12/2019 5:56 PM</a:t>
            </a:fld>
            <a:endParaRPr lang="en-US" dirty="0"/>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67</a:t>
            </a:fld>
            <a:endParaRPr lang="en-US" dirty="0"/>
          </a:p>
        </p:txBody>
      </p:sp>
      <p:sp>
        <p:nvSpPr>
          <p:cNvPr id="6" name="Footer Placeholder 5"/>
          <p:cNvSpPr>
            <a:spLocks noGrp="1"/>
          </p:cNvSpPr>
          <p:nvPr>
            <p:ph type="ftr" sz="quarter" idx="14"/>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68</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69</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70</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71</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72</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https://github.com/Azure/azure-functions-dotnet-extensions/tree/master/src/samples/DependencyInjection</a:t>
            </a:r>
            <a:endParaRPr lang="en-US"/>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846312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73</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74</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https://aka.ms/functions-extensionbundle</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52588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https://azure.microsoft.com/en-us/blog/azure-app-service-update-free-linux-tier-python-and-java-support-and-more/</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50504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351241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2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3.xml"/><Relationship Id="rId1" Type="http://schemas.openxmlformats.org/officeDocument/2006/relationships/slideLayout" Target="../slideLayouts/slideLayout3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4.xml"/><Relationship Id="rId1" Type="http://schemas.openxmlformats.org/officeDocument/2006/relationships/slideLayout" Target="../slideLayouts/slideLayout3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55.xml"/><Relationship Id="rId1" Type="http://schemas.openxmlformats.org/officeDocument/2006/relationships/slideLayout" Target="../slideLayouts/slideLayout3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63.sv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svg"/><Relationship Id="rId42" Type="http://schemas.openxmlformats.org/officeDocument/2006/relationships/image" Target="../media/image79.svg"/><Relationship Id="rId47" Type="http://schemas.openxmlformats.org/officeDocument/2006/relationships/image" Target="../media/image84.png"/><Relationship Id="rId50" Type="http://schemas.openxmlformats.org/officeDocument/2006/relationships/image" Target="../media/image87.svg"/><Relationship Id="rId7" Type="http://schemas.openxmlformats.org/officeDocument/2006/relationships/image" Target="../media/image44.png"/><Relationship Id="rId2" Type="http://schemas.openxmlformats.org/officeDocument/2006/relationships/notesSlide" Target="../notesSlides/notesSlide65.xml"/><Relationship Id="rId16" Type="http://schemas.openxmlformats.org/officeDocument/2006/relationships/image" Target="../media/image53.svg"/><Relationship Id="rId29" Type="http://schemas.openxmlformats.org/officeDocument/2006/relationships/image" Target="../media/image66.pn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svg"/><Relationship Id="rId37" Type="http://schemas.openxmlformats.org/officeDocument/2006/relationships/image" Target="../media/image74.png"/><Relationship Id="rId40" Type="http://schemas.openxmlformats.org/officeDocument/2006/relationships/image" Target="../media/image77.sv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svg"/><Relationship Id="rId36" Type="http://schemas.openxmlformats.org/officeDocument/2006/relationships/image" Target="../media/image73.svg"/><Relationship Id="rId49" Type="http://schemas.openxmlformats.org/officeDocument/2006/relationships/image" Target="../media/image86.png"/><Relationship Id="rId10" Type="http://schemas.openxmlformats.org/officeDocument/2006/relationships/image" Target="../media/image47.sv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 Id="rId27" Type="http://schemas.openxmlformats.org/officeDocument/2006/relationships/image" Target="../media/image64.png"/><Relationship Id="rId30" Type="http://schemas.openxmlformats.org/officeDocument/2006/relationships/image" Target="../media/image67.sv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svg"/><Relationship Id="rId8" Type="http://schemas.openxmlformats.org/officeDocument/2006/relationships/image" Target="../media/image45.svg"/><Relationship Id="rId3" Type="http://schemas.openxmlformats.org/officeDocument/2006/relationships/image" Target="../media/image40.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svg"/><Relationship Id="rId46" Type="http://schemas.openxmlformats.org/officeDocument/2006/relationships/image" Target="../media/image83.svg"/><Relationship Id="rId20" Type="http://schemas.openxmlformats.org/officeDocument/2006/relationships/image" Target="../media/image57.svg"/><Relationship Id="rId41" Type="http://schemas.openxmlformats.org/officeDocument/2006/relationships/image" Target="../media/image78.png"/><Relationship Id="rId1" Type="http://schemas.openxmlformats.org/officeDocument/2006/relationships/slideLayout" Target="../slideLayouts/slideLayout34.xml"/><Relationship Id="rId6" Type="http://schemas.openxmlformats.org/officeDocument/2006/relationships/image" Target="../media/image43.svg"/></Relationships>
</file>

<file path=ppt/slides/_rels/slide69.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svg"/><Relationship Id="rId26" Type="http://schemas.openxmlformats.org/officeDocument/2006/relationships/image" Target="../media/image111.sv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svg"/><Relationship Id="rId42" Type="http://schemas.openxmlformats.org/officeDocument/2006/relationships/image" Target="../media/image127.svg"/><Relationship Id="rId47" Type="http://schemas.openxmlformats.org/officeDocument/2006/relationships/image" Target="../media/image132.png"/><Relationship Id="rId50" Type="http://schemas.openxmlformats.org/officeDocument/2006/relationships/image" Target="../media/image135.svg"/><Relationship Id="rId7" Type="http://schemas.openxmlformats.org/officeDocument/2006/relationships/image" Target="../media/image92.png"/><Relationship Id="rId2" Type="http://schemas.openxmlformats.org/officeDocument/2006/relationships/notesSlide" Target="../notesSlides/notesSlide66.xml"/><Relationship Id="rId16" Type="http://schemas.openxmlformats.org/officeDocument/2006/relationships/image" Target="../media/image101.svg"/><Relationship Id="rId29" Type="http://schemas.openxmlformats.org/officeDocument/2006/relationships/image" Target="../media/image114.png"/><Relationship Id="rId11" Type="http://schemas.openxmlformats.org/officeDocument/2006/relationships/image" Target="../media/image96.png"/><Relationship Id="rId24" Type="http://schemas.openxmlformats.org/officeDocument/2006/relationships/image" Target="../media/image109.svg"/><Relationship Id="rId32" Type="http://schemas.openxmlformats.org/officeDocument/2006/relationships/image" Target="../media/image117.svg"/><Relationship Id="rId37" Type="http://schemas.openxmlformats.org/officeDocument/2006/relationships/image" Target="../media/image122.png"/><Relationship Id="rId40" Type="http://schemas.openxmlformats.org/officeDocument/2006/relationships/image" Target="../media/image125.svg"/><Relationship Id="rId45" Type="http://schemas.openxmlformats.org/officeDocument/2006/relationships/image" Target="../media/image130.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svg"/><Relationship Id="rId36" Type="http://schemas.openxmlformats.org/officeDocument/2006/relationships/image" Target="../media/image121.svg"/><Relationship Id="rId49" Type="http://schemas.openxmlformats.org/officeDocument/2006/relationships/image" Target="../media/image134.png"/><Relationship Id="rId10" Type="http://schemas.openxmlformats.org/officeDocument/2006/relationships/image" Target="../media/image95.sv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107.svg"/><Relationship Id="rId27" Type="http://schemas.openxmlformats.org/officeDocument/2006/relationships/image" Target="../media/image112.png"/><Relationship Id="rId30" Type="http://schemas.openxmlformats.org/officeDocument/2006/relationships/image" Target="../media/image115.sv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svg"/><Relationship Id="rId8" Type="http://schemas.openxmlformats.org/officeDocument/2006/relationships/image" Target="../media/image93.svg"/><Relationship Id="rId3" Type="http://schemas.openxmlformats.org/officeDocument/2006/relationships/image" Target="../media/image88.png"/><Relationship Id="rId12" Type="http://schemas.openxmlformats.org/officeDocument/2006/relationships/image" Target="../media/image97.sv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svg"/><Relationship Id="rId46" Type="http://schemas.openxmlformats.org/officeDocument/2006/relationships/image" Target="../media/image131.svg"/><Relationship Id="rId20" Type="http://schemas.openxmlformats.org/officeDocument/2006/relationships/image" Target="../media/image105.svg"/><Relationship Id="rId41" Type="http://schemas.openxmlformats.org/officeDocument/2006/relationships/image" Target="../media/image126.png"/><Relationship Id="rId1" Type="http://schemas.openxmlformats.org/officeDocument/2006/relationships/slideLayout" Target="../slideLayouts/slideLayout34.xml"/><Relationship Id="rId6" Type="http://schemas.openxmlformats.org/officeDocument/2006/relationships/image" Target="../media/image91.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svg"/><Relationship Id="rId26" Type="http://schemas.openxmlformats.org/officeDocument/2006/relationships/image" Target="../media/image159.sv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svg"/><Relationship Id="rId42" Type="http://schemas.openxmlformats.org/officeDocument/2006/relationships/image" Target="../media/image175.svg"/><Relationship Id="rId47" Type="http://schemas.openxmlformats.org/officeDocument/2006/relationships/image" Target="../media/image180.png"/><Relationship Id="rId50" Type="http://schemas.openxmlformats.org/officeDocument/2006/relationships/image" Target="../media/image183.svg"/><Relationship Id="rId7" Type="http://schemas.openxmlformats.org/officeDocument/2006/relationships/image" Target="../media/image140.png"/><Relationship Id="rId2" Type="http://schemas.openxmlformats.org/officeDocument/2006/relationships/notesSlide" Target="../notesSlides/notesSlide67.xml"/><Relationship Id="rId16" Type="http://schemas.openxmlformats.org/officeDocument/2006/relationships/image" Target="../media/image149.sv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svg"/><Relationship Id="rId32" Type="http://schemas.openxmlformats.org/officeDocument/2006/relationships/image" Target="../media/image165.svg"/><Relationship Id="rId37" Type="http://schemas.openxmlformats.org/officeDocument/2006/relationships/image" Target="../media/image170.png"/><Relationship Id="rId40" Type="http://schemas.openxmlformats.org/officeDocument/2006/relationships/image" Target="../media/image173.svg"/><Relationship Id="rId45" Type="http://schemas.openxmlformats.org/officeDocument/2006/relationships/image" Target="../media/image178.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36" Type="http://schemas.openxmlformats.org/officeDocument/2006/relationships/image" Target="../media/image169.svg"/><Relationship Id="rId49" Type="http://schemas.openxmlformats.org/officeDocument/2006/relationships/image" Target="../media/image182.png"/><Relationship Id="rId10" Type="http://schemas.openxmlformats.org/officeDocument/2006/relationships/image" Target="../media/image143.svg"/><Relationship Id="rId19" Type="http://schemas.openxmlformats.org/officeDocument/2006/relationships/image" Target="../media/image152.png"/><Relationship Id="rId31" Type="http://schemas.openxmlformats.org/officeDocument/2006/relationships/image" Target="../media/image164.png"/><Relationship Id="rId44" Type="http://schemas.openxmlformats.org/officeDocument/2006/relationships/image" Target="../media/image177.svg"/><Relationship Id="rId4" Type="http://schemas.openxmlformats.org/officeDocument/2006/relationships/image" Target="../media/image137.svg"/><Relationship Id="rId9" Type="http://schemas.openxmlformats.org/officeDocument/2006/relationships/image" Target="../media/image142.png"/><Relationship Id="rId14" Type="http://schemas.openxmlformats.org/officeDocument/2006/relationships/image" Target="../media/image147.sv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svg"/><Relationship Id="rId8" Type="http://schemas.openxmlformats.org/officeDocument/2006/relationships/image" Target="../media/image141.svg"/><Relationship Id="rId3" Type="http://schemas.openxmlformats.org/officeDocument/2006/relationships/image" Target="../media/image136.png"/><Relationship Id="rId12" Type="http://schemas.openxmlformats.org/officeDocument/2006/relationships/image" Target="../media/image145.sv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svg"/><Relationship Id="rId46" Type="http://schemas.openxmlformats.org/officeDocument/2006/relationships/image" Target="../media/image179.svg"/><Relationship Id="rId20" Type="http://schemas.openxmlformats.org/officeDocument/2006/relationships/image" Target="../media/image153.svg"/><Relationship Id="rId41" Type="http://schemas.openxmlformats.org/officeDocument/2006/relationships/image" Target="../media/image174.png"/><Relationship Id="rId1" Type="http://schemas.openxmlformats.org/officeDocument/2006/relationships/slideLayout" Target="../slideLayouts/slideLayout34.xml"/><Relationship Id="rId6" Type="http://schemas.openxmlformats.org/officeDocument/2006/relationships/image" Target="../media/image139.svg"/></Relationships>
</file>

<file path=ppt/slides/_rels/slide71.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image" Target="../media/image199.svg"/><Relationship Id="rId26" Type="http://schemas.openxmlformats.org/officeDocument/2006/relationships/image" Target="../media/image207.svg"/><Relationship Id="rId39" Type="http://schemas.openxmlformats.org/officeDocument/2006/relationships/image" Target="../media/image220.png"/><Relationship Id="rId21" Type="http://schemas.openxmlformats.org/officeDocument/2006/relationships/image" Target="../media/image202.png"/><Relationship Id="rId34" Type="http://schemas.openxmlformats.org/officeDocument/2006/relationships/image" Target="../media/image215.svg"/><Relationship Id="rId42" Type="http://schemas.openxmlformats.org/officeDocument/2006/relationships/image" Target="../media/image223.svg"/><Relationship Id="rId47" Type="http://schemas.openxmlformats.org/officeDocument/2006/relationships/image" Target="../media/image228.png"/><Relationship Id="rId50" Type="http://schemas.openxmlformats.org/officeDocument/2006/relationships/image" Target="../media/image231.svg"/><Relationship Id="rId7" Type="http://schemas.openxmlformats.org/officeDocument/2006/relationships/image" Target="../media/image188.png"/><Relationship Id="rId2" Type="http://schemas.openxmlformats.org/officeDocument/2006/relationships/notesSlide" Target="../notesSlides/notesSlide68.xml"/><Relationship Id="rId16" Type="http://schemas.openxmlformats.org/officeDocument/2006/relationships/image" Target="../media/image197.sv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svg"/><Relationship Id="rId32" Type="http://schemas.openxmlformats.org/officeDocument/2006/relationships/image" Target="../media/image213.svg"/><Relationship Id="rId37" Type="http://schemas.openxmlformats.org/officeDocument/2006/relationships/image" Target="../media/image218.png"/><Relationship Id="rId40" Type="http://schemas.openxmlformats.org/officeDocument/2006/relationships/image" Target="../media/image221.svg"/><Relationship Id="rId45" Type="http://schemas.openxmlformats.org/officeDocument/2006/relationships/image" Target="../media/image226.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svg"/><Relationship Id="rId36" Type="http://schemas.openxmlformats.org/officeDocument/2006/relationships/image" Target="../media/image217.svg"/><Relationship Id="rId49" Type="http://schemas.openxmlformats.org/officeDocument/2006/relationships/image" Target="../media/image230.png"/><Relationship Id="rId10" Type="http://schemas.openxmlformats.org/officeDocument/2006/relationships/image" Target="../media/image191.svg"/><Relationship Id="rId19" Type="http://schemas.openxmlformats.org/officeDocument/2006/relationships/image" Target="../media/image200.png"/><Relationship Id="rId31" Type="http://schemas.openxmlformats.org/officeDocument/2006/relationships/image" Target="../media/image212.png"/><Relationship Id="rId44" Type="http://schemas.openxmlformats.org/officeDocument/2006/relationships/image" Target="../media/image225.svg"/><Relationship Id="rId4" Type="http://schemas.openxmlformats.org/officeDocument/2006/relationships/image" Target="../media/image185.svg"/><Relationship Id="rId9" Type="http://schemas.openxmlformats.org/officeDocument/2006/relationships/image" Target="../media/image190.png"/><Relationship Id="rId14" Type="http://schemas.openxmlformats.org/officeDocument/2006/relationships/image" Target="../media/image195.svg"/><Relationship Id="rId22" Type="http://schemas.openxmlformats.org/officeDocument/2006/relationships/image" Target="../media/image203.svg"/><Relationship Id="rId27" Type="http://schemas.openxmlformats.org/officeDocument/2006/relationships/image" Target="../media/image208.png"/><Relationship Id="rId30" Type="http://schemas.openxmlformats.org/officeDocument/2006/relationships/image" Target="../media/image211.sv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svg"/><Relationship Id="rId8" Type="http://schemas.openxmlformats.org/officeDocument/2006/relationships/image" Target="../media/image189.svg"/><Relationship Id="rId3" Type="http://schemas.openxmlformats.org/officeDocument/2006/relationships/image" Target="../media/image184.png"/><Relationship Id="rId12" Type="http://schemas.openxmlformats.org/officeDocument/2006/relationships/image" Target="../media/image193.sv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svg"/><Relationship Id="rId46" Type="http://schemas.openxmlformats.org/officeDocument/2006/relationships/image" Target="../media/image227.svg"/><Relationship Id="rId20" Type="http://schemas.openxmlformats.org/officeDocument/2006/relationships/image" Target="../media/image201.svg"/><Relationship Id="rId41" Type="http://schemas.openxmlformats.org/officeDocument/2006/relationships/image" Target="../media/image222.png"/><Relationship Id="rId1" Type="http://schemas.openxmlformats.org/officeDocument/2006/relationships/slideLayout" Target="../slideLayouts/slideLayout34.xml"/><Relationship Id="rId6" Type="http://schemas.openxmlformats.org/officeDocument/2006/relationships/image" Target="../media/image187.svg"/></Relationships>
</file>

<file path=ppt/slides/_rels/slide72.xml.rels><?xml version="1.0" encoding="UTF-8" standalone="yes"?>
<Relationships xmlns="http://schemas.openxmlformats.org/package/2006/relationships"><Relationship Id="rId8" Type="http://schemas.openxmlformats.org/officeDocument/2006/relationships/image" Target="../media/image237.svg"/><Relationship Id="rId13" Type="http://schemas.openxmlformats.org/officeDocument/2006/relationships/image" Target="../media/image242.png"/><Relationship Id="rId18" Type="http://schemas.openxmlformats.org/officeDocument/2006/relationships/image" Target="../media/image247.svg"/><Relationship Id="rId3" Type="http://schemas.openxmlformats.org/officeDocument/2006/relationships/image" Target="../media/image232.png"/><Relationship Id="rId21"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svg"/><Relationship Id="rId17" Type="http://schemas.openxmlformats.org/officeDocument/2006/relationships/image" Target="../media/image246.png"/><Relationship Id="rId2" Type="http://schemas.openxmlformats.org/officeDocument/2006/relationships/notesSlide" Target="../notesSlides/notesSlide69.xml"/><Relationship Id="rId16" Type="http://schemas.openxmlformats.org/officeDocument/2006/relationships/image" Target="../media/image245.svg"/><Relationship Id="rId20" Type="http://schemas.openxmlformats.org/officeDocument/2006/relationships/image" Target="../media/image249.svg"/><Relationship Id="rId1" Type="http://schemas.openxmlformats.org/officeDocument/2006/relationships/slideLayout" Target="../slideLayouts/slideLayout34.xml"/><Relationship Id="rId6" Type="http://schemas.openxmlformats.org/officeDocument/2006/relationships/image" Target="../media/image235.svg"/><Relationship Id="rId11" Type="http://schemas.openxmlformats.org/officeDocument/2006/relationships/image" Target="../media/image240.png"/><Relationship Id="rId5" Type="http://schemas.openxmlformats.org/officeDocument/2006/relationships/image" Target="../media/image234.png"/><Relationship Id="rId15" Type="http://schemas.openxmlformats.org/officeDocument/2006/relationships/image" Target="../media/image244.png"/><Relationship Id="rId10" Type="http://schemas.openxmlformats.org/officeDocument/2006/relationships/image" Target="../media/image239.svg"/><Relationship Id="rId19" Type="http://schemas.openxmlformats.org/officeDocument/2006/relationships/image" Target="../media/image248.png"/><Relationship Id="rId4" Type="http://schemas.openxmlformats.org/officeDocument/2006/relationships/image" Target="../media/image233.svg"/><Relationship Id="rId9" Type="http://schemas.openxmlformats.org/officeDocument/2006/relationships/image" Target="../media/image238.png"/><Relationship Id="rId14" Type="http://schemas.openxmlformats.org/officeDocument/2006/relationships/image" Target="../media/image243.svg"/><Relationship Id="rId22" Type="http://schemas.openxmlformats.org/officeDocument/2006/relationships/image" Target="../media/image251.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71.xml"/><Relationship Id="rId1" Type="http://schemas.openxmlformats.org/officeDocument/2006/relationships/slideLayout" Target="../slideLayouts/slideLayout32.xml"/><Relationship Id="rId6" Type="http://schemas.openxmlformats.org/officeDocument/2006/relationships/hyperlink" Target="https://www.microsoft.com/en-us/download/details.aspx?id=41937"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834BF3-78D5-43A8-AB24-DBBCD6E1C0BD}"/>
              </a:ext>
            </a:extLst>
          </p:cNvPr>
          <p:cNvSpPr>
            <a:spLocks noGrp="1"/>
          </p:cNvSpPr>
          <p:nvPr>
            <p:ph type="title"/>
          </p:nvPr>
        </p:nvSpPr>
        <p:spPr>
          <a:xfrm>
            <a:off x="457200" y="2597647"/>
            <a:ext cx="11482552" cy="1402854"/>
          </a:xfrm>
        </p:spPr>
        <p:txBody>
          <a:bodyPr/>
          <a:lstStyle/>
          <a:p>
            <a:r>
              <a:rPr lang="en-US" dirty="0"/>
              <a:t>Azure Serverless Updates</a:t>
            </a:r>
          </a:p>
        </p:txBody>
      </p:sp>
      <p:sp>
        <p:nvSpPr>
          <p:cNvPr id="8" name="Text Placeholder 7">
            <a:extLst>
              <a:ext uri="{FF2B5EF4-FFF2-40B4-BE49-F238E27FC236}">
                <a16:creationId xmlns:a16="http://schemas.microsoft.com/office/drawing/2014/main" id="{BE1B23B5-AF4C-4180-B474-051F05587608}"/>
              </a:ext>
            </a:extLst>
          </p:cNvPr>
          <p:cNvSpPr>
            <a:spLocks noGrp="1"/>
          </p:cNvSpPr>
          <p:nvPr>
            <p:ph type="body" sz="quarter" idx="25"/>
          </p:nvPr>
        </p:nvSpPr>
        <p:spPr/>
        <p:txBody>
          <a:bodyPr/>
          <a:lstStyle/>
          <a:p>
            <a:r>
              <a:rPr lang="en-US" dirty="0"/>
              <a:t>Michael S. Collier</a:t>
            </a:r>
          </a:p>
        </p:txBody>
      </p:sp>
      <p:sp>
        <p:nvSpPr>
          <p:cNvPr id="9" name="Text Placeholder 8">
            <a:extLst>
              <a:ext uri="{FF2B5EF4-FFF2-40B4-BE49-F238E27FC236}">
                <a16:creationId xmlns:a16="http://schemas.microsoft.com/office/drawing/2014/main" id="{4F17BDC2-8EE8-48D9-8AEB-34DE68A6DECE}"/>
              </a:ext>
            </a:extLst>
          </p:cNvPr>
          <p:cNvSpPr>
            <a:spLocks noGrp="1"/>
          </p:cNvSpPr>
          <p:nvPr>
            <p:ph type="body" sz="quarter" idx="26"/>
          </p:nvPr>
        </p:nvSpPr>
        <p:spPr/>
        <p:txBody>
          <a:bodyPr/>
          <a:lstStyle/>
          <a:p>
            <a:r>
              <a:rPr lang="en-US" dirty="0"/>
              <a:t>Principal SDE, Microsoft</a:t>
            </a:r>
          </a:p>
        </p:txBody>
      </p:sp>
      <p:sp>
        <p:nvSpPr>
          <p:cNvPr id="10" name="Text Placeholder 9">
            <a:extLst>
              <a:ext uri="{FF2B5EF4-FFF2-40B4-BE49-F238E27FC236}">
                <a16:creationId xmlns:a16="http://schemas.microsoft.com/office/drawing/2014/main" id="{389D97A7-17C9-46A6-A9C9-8CBBFA43BCB0}"/>
              </a:ext>
            </a:extLst>
          </p:cNvPr>
          <p:cNvSpPr>
            <a:spLocks noGrp="1"/>
          </p:cNvSpPr>
          <p:nvPr>
            <p:ph type="body" sz="quarter" idx="27"/>
          </p:nvPr>
        </p:nvSpPr>
        <p:spPr/>
        <p:txBody>
          <a:bodyPr/>
          <a:lstStyle/>
          <a:p>
            <a:r>
              <a:rPr lang="en-US" dirty="0"/>
              <a:t>13 May 2019</a:t>
            </a:r>
          </a:p>
        </p:txBody>
      </p:sp>
      <p:sp>
        <p:nvSpPr>
          <p:cNvPr id="11" name="Text Placeholder 10">
            <a:extLst>
              <a:ext uri="{FF2B5EF4-FFF2-40B4-BE49-F238E27FC236}">
                <a16:creationId xmlns:a16="http://schemas.microsoft.com/office/drawing/2014/main" id="{C31F13A8-DD1A-49D7-904D-F5C2120B09D5}"/>
              </a:ext>
            </a:extLst>
          </p:cNvPr>
          <p:cNvSpPr>
            <a:spLocks noGrp="1"/>
          </p:cNvSpPr>
          <p:nvPr>
            <p:ph type="body" sz="quarter" idx="28"/>
          </p:nvPr>
        </p:nvSpPr>
        <p:spPr/>
        <p:txBody>
          <a:bodyPr/>
          <a:lstStyle/>
          <a:p>
            <a:endParaRPr lang="en-US" dirty="0"/>
          </a:p>
        </p:txBody>
      </p:sp>
      <p:sp>
        <p:nvSpPr>
          <p:cNvPr id="12" name="Text Placeholder 11">
            <a:extLst>
              <a:ext uri="{FF2B5EF4-FFF2-40B4-BE49-F238E27FC236}">
                <a16:creationId xmlns:a16="http://schemas.microsoft.com/office/drawing/2014/main" id="{16E51B43-40B8-43D8-B3C4-0CF150C6EB39}"/>
              </a:ext>
            </a:extLst>
          </p:cNvPr>
          <p:cNvSpPr>
            <a:spLocks noGrp="1"/>
          </p:cNvSpPr>
          <p:nvPr>
            <p:ph type="body" sz="quarter" idx="29"/>
          </p:nvPr>
        </p:nvSpPr>
        <p:spPr/>
        <p:txBody>
          <a:bodyPr/>
          <a:lstStyle/>
          <a:p>
            <a:endParaRPr lang="en-US"/>
          </a:p>
        </p:txBody>
      </p:sp>
      <p:sp>
        <p:nvSpPr>
          <p:cNvPr id="7" name="Text Placeholder 6">
            <a:extLst>
              <a:ext uri="{FF2B5EF4-FFF2-40B4-BE49-F238E27FC236}">
                <a16:creationId xmlns:a16="http://schemas.microsoft.com/office/drawing/2014/main" id="{DFF8481F-68EA-461A-98C3-FE5BEA87BE72}"/>
              </a:ext>
            </a:extLst>
          </p:cNvPr>
          <p:cNvSpPr>
            <a:spLocks noGrp="1"/>
          </p:cNvSpPr>
          <p:nvPr>
            <p:ph type="body" idx="7"/>
          </p:nvPr>
        </p:nvSpPr>
        <p:spPr/>
        <p:txBody>
          <a:bodyPr/>
          <a:lstStyle/>
          <a:p>
            <a:r>
              <a:rPr lang="en-US" dirty="0"/>
              <a:t>What’s New from BUILD 2019</a:t>
            </a:r>
          </a:p>
        </p:txBody>
      </p:sp>
      <p:sp>
        <p:nvSpPr>
          <p:cNvPr id="4" name="Slide Number Placeholder 3">
            <a:extLst>
              <a:ext uri="{FF2B5EF4-FFF2-40B4-BE49-F238E27FC236}">
                <a16:creationId xmlns:a16="http://schemas.microsoft.com/office/drawing/2014/main" id="{ED881231-4578-4D08-BA66-6503BDC68767}"/>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2793460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1A54-973A-48B2-BBA0-5B09609A5F03}"/>
              </a:ext>
            </a:extLst>
          </p:cNvPr>
          <p:cNvSpPr>
            <a:spLocks noGrp="1"/>
          </p:cNvSpPr>
          <p:nvPr>
            <p:ph type="title"/>
          </p:nvPr>
        </p:nvSpPr>
        <p:spPr/>
        <p:txBody>
          <a:bodyPr>
            <a:normAutofit/>
          </a:bodyPr>
          <a:lstStyle/>
          <a:p>
            <a:r>
              <a:rPr lang="en-US" dirty="0"/>
              <a:t>Extension Bundle</a:t>
            </a:r>
          </a:p>
        </p:txBody>
      </p:sp>
      <p:sp>
        <p:nvSpPr>
          <p:cNvPr id="6" name="Subtitle 5">
            <a:extLst>
              <a:ext uri="{FF2B5EF4-FFF2-40B4-BE49-F238E27FC236}">
                <a16:creationId xmlns:a16="http://schemas.microsoft.com/office/drawing/2014/main" id="{F70C55D0-F27D-40EA-A7A1-B7D8B7F1C20C}"/>
              </a:ext>
            </a:extLst>
          </p:cNvPr>
          <p:cNvSpPr>
            <a:spLocks noGrp="1"/>
          </p:cNvSpPr>
          <p:nvPr>
            <p:ph type="subTitle" idx="27"/>
          </p:nvPr>
        </p:nvSpPr>
        <p:spPr/>
        <p:txBody>
          <a:bodyPr/>
          <a:lstStyle/>
          <a:p>
            <a:r>
              <a:rPr lang="en-US" dirty="0"/>
              <a:t>Include all Microsoft Azure Functions’ team extensions.</a:t>
            </a:r>
          </a:p>
        </p:txBody>
      </p:sp>
      <p:graphicFrame>
        <p:nvGraphicFramePr>
          <p:cNvPr id="8" name="Table 8">
            <a:extLst>
              <a:ext uri="{FF2B5EF4-FFF2-40B4-BE49-F238E27FC236}">
                <a16:creationId xmlns:a16="http://schemas.microsoft.com/office/drawing/2014/main" id="{A77A8ADD-9B4C-49C3-B903-9B960A2C9DDB}"/>
              </a:ext>
            </a:extLst>
          </p:cNvPr>
          <p:cNvGraphicFramePr>
            <a:graphicFrameLocks noGrp="1"/>
          </p:cNvGraphicFramePr>
          <p:nvPr>
            <p:ph idx="32"/>
            <p:extLst>
              <p:ext uri="{D42A27DB-BD31-4B8C-83A1-F6EECF244321}">
                <p14:modId xmlns:p14="http://schemas.microsoft.com/office/powerpoint/2010/main" val="189070600"/>
              </p:ext>
            </p:extLst>
          </p:nvPr>
        </p:nvGraphicFramePr>
        <p:xfrm>
          <a:off x="5044226" y="2736188"/>
          <a:ext cx="7012545" cy="4038600"/>
        </p:xfrm>
        <a:graphic>
          <a:graphicData uri="http://schemas.openxmlformats.org/drawingml/2006/table">
            <a:tbl>
              <a:tblPr firstRow="1" bandRow="1">
                <a:tableStyleId>{5C22544A-7EE6-4342-B048-85BDC9FD1C3A}</a:tableStyleId>
              </a:tblPr>
              <a:tblGrid>
                <a:gridCol w="5694903">
                  <a:extLst>
                    <a:ext uri="{9D8B030D-6E8A-4147-A177-3AD203B41FA5}">
                      <a16:colId xmlns:a16="http://schemas.microsoft.com/office/drawing/2014/main" val="2358351183"/>
                    </a:ext>
                  </a:extLst>
                </a:gridCol>
                <a:gridCol w="1317642">
                  <a:extLst>
                    <a:ext uri="{9D8B030D-6E8A-4147-A177-3AD203B41FA5}">
                      <a16:colId xmlns:a16="http://schemas.microsoft.com/office/drawing/2014/main" val="4076073983"/>
                    </a:ext>
                  </a:extLst>
                </a:gridCol>
              </a:tblGrid>
              <a:tr h="370840">
                <a:tc>
                  <a:txBody>
                    <a:bodyPr/>
                    <a:lstStyle/>
                    <a:p>
                      <a:pPr algn="l" fontAlgn="b"/>
                      <a:r>
                        <a:rPr lang="en-US" dirty="0">
                          <a:effectLst/>
                        </a:rPr>
                        <a:t>Package</a:t>
                      </a:r>
                    </a:p>
                  </a:txBody>
                  <a:tcPr marL="76200" marR="76200" marT="57150" marB="57150" anchor="b"/>
                </a:tc>
                <a:tc>
                  <a:txBody>
                    <a:bodyPr/>
                    <a:lstStyle/>
                    <a:p>
                      <a:pPr algn="l" fontAlgn="b"/>
                      <a:r>
                        <a:rPr lang="en-US">
                          <a:effectLst/>
                        </a:rPr>
                        <a:t>Version</a:t>
                      </a:r>
                    </a:p>
                  </a:txBody>
                  <a:tcPr marL="76200" marR="76200" marT="57150" marB="57150" anchor="b"/>
                </a:tc>
                <a:extLst>
                  <a:ext uri="{0D108BD9-81ED-4DB2-BD59-A6C34878D82A}">
                    <a16:rowId xmlns:a16="http://schemas.microsoft.com/office/drawing/2014/main" val="3474482173"/>
                  </a:ext>
                </a:extLst>
              </a:tr>
              <a:tr h="370840">
                <a:tc>
                  <a:txBody>
                    <a:bodyPr/>
                    <a:lstStyle/>
                    <a:p>
                      <a:pPr fontAlgn="t"/>
                      <a:r>
                        <a:rPr lang="en-US" dirty="0" err="1">
                          <a:solidFill>
                            <a:schemeClr val="tx1"/>
                          </a:solidFill>
                          <a:effectLst/>
                        </a:rPr>
                        <a:t>Microsoft.Azure.WebJobs.Extensions.CosmosDB</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1524146229"/>
                  </a:ext>
                </a:extLst>
              </a:tr>
              <a:tr h="370840">
                <a:tc>
                  <a:txBody>
                    <a:bodyPr/>
                    <a:lstStyle/>
                    <a:p>
                      <a:pPr fontAlgn="t"/>
                      <a:r>
                        <a:rPr lang="en-US" dirty="0" err="1">
                          <a:solidFill>
                            <a:schemeClr val="tx1"/>
                          </a:solidFill>
                          <a:effectLst/>
                        </a:rPr>
                        <a:t>Microsoft.Azure.WebJobs.Extensions.DurableTask</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1.8.0</a:t>
                      </a:r>
                    </a:p>
                  </a:txBody>
                  <a:tcPr marL="76200" marR="76200" marT="57150" marB="57150"/>
                </a:tc>
                <a:extLst>
                  <a:ext uri="{0D108BD9-81ED-4DB2-BD59-A6C34878D82A}">
                    <a16:rowId xmlns:a16="http://schemas.microsoft.com/office/drawing/2014/main" val="3297929687"/>
                  </a:ext>
                </a:extLst>
              </a:tr>
              <a:tr h="370840">
                <a:tc>
                  <a:txBody>
                    <a:bodyPr/>
                    <a:lstStyle/>
                    <a:p>
                      <a:pPr fontAlgn="t"/>
                      <a:r>
                        <a:rPr lang="en-US" dirty="0" err="1">
                          <a:solidFill>
                            <a:schemeClr val="tx1"/>
                          </a:solidFill>
                          <a:effectLst/>
                        </a:rPr>
                        <a:t>Microsoft.Azure.WebJobs.Extensions.EventGrid</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2.0.0</a:t>
                      </a:r>
                    </a:p>
                  </a:txBody>
                  <a:tcPr marL="76200" marR="76200" marT="57150" marB="57150"/>
                </a:tc>
                <a:extLst>
                  <a:ext uri="{0D108BD9-81ED-4DB2-BD59-A6C34878D82A}">
                    <a16:rowId xmlns:a16="http://schemas.microsoft.com/office/drawing/2014/main" val="4002771369"/>
                  </a:ext>
                </a:extLst>
              </a:tr>
              <a:tr h="370840">
                <a:tc>
                  <a:txBody>
                    <a:bodyPr/>
                    <a:lstStyle/>
                    <a:p>
                      <a:pPr fontAlgn="t"/>
                      <a:r>
                        <a:rPr lang="en-US" dirty="0" err="1">
                          <a:solidFill>
                            <a:schemeClr val="tx1"/>
                          </a:solidFill>
                          <a:effectLst/>
                        </a:rPr>
                        <a:t>Microsoft.Azure.WebJobs.Extensions.EventHubs</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2075402430"/>
                  </a:ext>
                </a:extLst>
              </a:tr>
              <a:tr h="370840">
                <a:tc>
                  <a:txBody>
                    <a:bodyPr/>
                    <a:lstStyle/>
                    <a:p>
                      <a:pPr fontAlgn="t"/>
                      <a:r>
                        <a:rPr lang="en-US" dirty="0" err="1">
                          <a:solidFill>
                            <a:schemeClr val="tx1"/>
                          </a:solidFill>
                          <a:effectLst/>
                        </a:rPr>
                        <a:t>Microsoft.Azure.WebJobs.Extensions.SendGrid</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3.0.0</a:t>
                      </a:r>
                    </a:p>
                  </a:txBody>
                  <a:tcPr marL="76200" marR="76200" marT="57150" marB="57150"/>
                </a:tc>
                <a:extLst>
                  <a:ext uri="{0D108BD9-81ED-4DB2-BD59-A6C34878D82A}">
                    <a16:rowId xmlns:a16="http://schemas.microsoft.com/office/drawing/2014/main" val="748848829"/>
                  </a:ext>
                </a:extLst>
              </a:tr>
              <a:tr h="370840">
                <a:tc>
                  <a:txBody>
                    <a:bodyPr/>
                    <a:lstStyle/>
                    <a:p>
                      <a:pPr fontAlgn="t"/>
                      <a:r>
                        <a:rPr lang="en-US" dirty="0" err="1">
                          <a:solidFill>
                            <a:schemeClr val="tx1"/>
                          </a:solidFill>
                          <a:effectLst/>
                        </a:rPr>
                        <a:t>Microsoft.Azure.WebJobs.Extensions.ServiceBus</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3.0.3</a:t>
                      </a:r>
                    </a:p>
                  </a:txBody>
                  <a:tcPr marL="76200" marR="76200" marT="57150" marB="57150"/>
                </a:tc>
                <a:extLst>
                  <a:ext uri="{0D108BD9-81ED-4DB2-BD59-A6C34878D82A}">
                    <a16:rowId xmlns:a16="http://schemas.microsoft.com/office/drawing/2014/main" val="2468740565"/>
                  </a:ext>
                </a:extLst>
              </a:tr>
              <a:tr h="370840">
                <a:tc>
                  <a:txBody>
                    <a:bodyPr/>
                    <a:lstStyle/>
                    <a:p>
                      <a:pPr fontAlgn="t"/>
                      <a:r>
                        <a:rPr lang="en-US" dirty="0" err="1">
                          <a:solidFill>
                            <a:schemeClr val="tx1"/>
                          </a:solidFill>
                          <a:effectLst/>
                        </a:rPr>
                        <a:t>Microsoft.Azure.WebJobs.Extensions.SignalRService</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1.0.0</a:t>
                      </a:r>
                    </a:p>
                  </a:txBody>
                  <a:tcPr marL="76200" marR="76200" marT="57150" marB="57150"/>
                </a:tc>
                <a:extLst>
                  <a:ext uri="{0D108BD9-81ED-4DB2-BD59-A6C34878D82A}">
                    <a16:rowId xmlns:a16="http://schemas.microsoft.com/office/drawing/2014/main" val="2596921520"/>
                  </a:ext>
                </a:extLst>
              </a:tr>
              <a:tr h="370840">
                <a:tc>
                  <a:txBody>
                    <a:bodyPr/>
                    <a:lstStyle/>
                    <a:p>
                      <a:pPr fontAlgn="t"/>
                      <a:r>
                        <a:rPr lang="en-US" dirty="0" err="1">
                          <a:solidFill>
                            <a:schemeClr val="tx1"/>
                          </a:solidFill>
                          <a:effectLst/>
                        </a:rPr>
                        <a:t>Microsoft.Azure.WebJobs.Extensions.Storage</a:t>
                      </a:r>
                      <a:endParaRPr lang="en-US" dirty="0">
                        <a:solidFill>
                          <a:schemeClr val="tx1"/>
                        </a:solidFill>
                        <a:effectLst/>
                      </a:endParaRPr>
                    </a:p>
                  </a:txBody>
                  <a:tcPr marL="76200" marR="76200" marT="57150" marB="57150"/>
                </a:tc>
                <a:tc>
                  <a:txBody>
                    <a:bodyPr/>
                    <a:lstStyle/>
                    <a:p>
                      <a:pPr fontAlgn="t"/>
                      <a:r>
                        <a:rPr lang="en-US">
                          <a:solidFill>
                            <a:schemeClr val="tx1"/>
                          </a:solidFill>
                          <a:effectLst/>
                        </a:rPr>
                        <a:t>3.0.4</a:t>
                      </a:r>
                    </a:p>
                  </a:txBody>
                  <a:tcPr marL="76200" marR="76200" marT="57150" marB="57150"/>
                </a:tc>
                <a:extLst>
                  <a:ext uri="{0D108BD9-81ED-4DB2-BD59-A6C34878D82A}">
                    <a16:rowId xmlns:a16="http://schemas.microsoft.com/office/drawing/2014/main" val="3751177604"/>
                  </a:ext>
                </a:extLst>
              </a:tr>
              <a:tr h="370840">
                <a:tc>
                  <a:txBody>
                    <a:bodyPr/>
                    <a:lstStyle/>
                    <a:p>
                      <a:pPr fontAlgn="t"/>
                      <a:r>
                        <a:rPr lang="en-US" dirty="0" err="1">
                          <a:solidFill>
                            <a:schemeClr val="tx1"/>
                          </a:solidFill>
                          <a:effectLst/>
                        </a:rPr>
                        <a:t>Microsoft.Azure.WebJobs.Extensions.Twilio</a:t>
                      </a:r>
                      <a:endParaRPr lang="en-US" dirty="0">
                        <a:solidFill>
                          <a:schemeClr val="tx1"/>
                        </a:solidFill>
                        <a:effectLst/>
                      </a:endParaRPr>
                    </a:p>
                  </a:txBody>
                  <a:tcPr marL="76200" marR="76200" marT="57150" marB="57150"/>
                </a:tc>
                <a:tc>
                  <a:txBody>
                    <a:bodyPr/>
                    <a:lstStyle/>
                    <a:p>
                      <a:pPr fontAlgn="t"/>
                      <a:r>
                        <a:rPr lang="en-US" dirty="0">
                          <a:solidFill>
                            <a:schemeClr val="tx1"/>
                          </a:solidFill>
                          <a:effectLst/>
                        </a:rPr>
                        <a:t>3.0.0</a:t>
                      </a:r>
                    </a:p>
                  </a:txBody>
                  <a:tcPr marL="76200" marR="76200" marT="57150" marB="57150"/>
                </a:tc>
                <a:extLst>
                  <a:ext uri="{0D108BD9-81ED-4DB2-BD59-A6C34878D82A}">
                    <a16:rowId xmlns:a16="http://schemas.microsoft.com/office/drawing/2014/main" val="1226903491"/>
                  </a:ext>
                </a:extLst>
              </a:tr>
            </a:tbl>
          </a:graphicData>
        </a:graphic>
      </p:graphicFrame>
      <p:sp>
        <p:nvSpPr>
          <p:cNvPr id="13" name="TextBox 12">
            <a:extLst>
              <a:ext uri="{FF2B5EF4-FFF2-40B4-BE49-F238E27FC236}">
                <a16:creationId xmlns:a16="http://schemas.microsoft.com/office/drawing/2014/main" id="{4FE2FB3A-DA67-49C3-A311-4E263D8013A8}"/>
              </a:ext>
            </a:extLst>
          </p:cNvPr>
          <p:cNvSpPr txBox="1"/>
          <p:nvPr/>
        </p:nvSpPr>
        <p:spPr>
          <a:xfrm>
            <a:off x="457200" y="1515193"/>
            <a:ext cx="6812924" cy="1938992"/>
          </a:xfrm>
          <a:prstGeom prst="rect">
            <a:avLst/>
          </a:prstGeom>
        </p:spPr>
        <p:txBody>
          <a:bodyPr wrap="square" lIns="0" tIns="0" rIns="0" bIns="0" rtlCol="0" anchor="t" anchorCtr="0">
            <a:spAutoFit/>
          </a:bodyPr>
          <a:lstStyle/>
          <a:p>
            <a:r>
              <a:rPr lang="en-US" dirty="0">
                <a:latin typeface="Consolas" panose="020B0609020204030204" pitchFamily="49" charset="0"/>
              </a:rPr>
              <a:t>{</a:t>
            </a:r>
          </a:p>
          <a:p>
            <a:r>
              <a:rPr lang="en-US" dirty="0">
                <a:latin typeface="Consolas" panose="020B0609020204030204" pitchFamily="49" charset="0"/>
              </a:rPr>
              <a:t>  "version": "2.0",</a:t>
            </a:r>
          </a:p>
          <a:p>
            <a:r>
              <a:rPr lang="en-US" dirty="0">
                <a:latin typeface="Consolas" panose="020B0609020204030204" pitchFamily="49" charset="0"/>
              </a:rPr>
              <a:t>  "</a:t>
            </a:r>
            <a:r>
              <a:rPr lang="en-US" dirty="0" err="1">
                <a:latin typeface="Consolas" panose="020B0609020204030204" pitchFamily="49" charset="0"/>
              </a:rPr>
              <a:t>exensionBundle</a:t>
            </a:r>
            <a:r>
              <a:rPr lang="en-US" dirty="0">
                <a:latin typeface="Consolas" panose="020B0609020204030204" pitchFamily="49" charset="0"/>
              </a:rPr>
              <a:t>": {</a:t>
            </a:r>
          </a:p>
          <a:p>
            <a:r>
              <a:rPr lang="en-US" dirty="0">
                <a:latin typeface="Consolas" panose="020B0609020204030204" pitchFamily="49" charset="0"/>
              </a:rPr>
              <a:t>    "id": "</a:t>
            </a:r>
            <a:r>
              <a:rPr lang="en-US" dirty="0" err="1">
                <a:latin typeface="Consolas" panose="020B0609020204030204" pitchFamily="49" charset="0"/>
              </a:rPr>
              <a:t>Microsoft.Azure.Functions.ExtensionBundle</a:t>
            </a:r>
            <a:r>
              <a:rPr lang="en-US" dirty="0">
                <a:latin typeface="Consolas" panose="020B0609020204030204" pitchFamily="49" charset="0"/>
              </a:rPr>
              <a:t>",</a:t>
            </a:r>
          </a:p>
          <a:p>
            <a:r>
              <a:rPr lang="en-US" dirty="0">
                <a:latin typeface="Consolas" panose="020B0609020204030204" pitchFamily="49" charset="0"/>
              </a:rPr>
              <a:t>    "version": "[1.*, 2.0.0)"</a:t>
            </a:r>
          </a:p>
          <a:p>
            <a:r>
              <a:rPr lang="en-US" dirty="0">
                <a:latin typeface="Consolas" panose="020B0609020204030204" pitchFamily="49" charset="0"/>
              </a:rPr>
              <a:t>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EC26E6A6-7D4F-4399-BAE7-30ACB643F0E4}"/>
              </a:ext>
            </a:extLst>
          </p:cNvPr>
          <p:cNvSpPr txBox="1"/>
          <p:nvPr/>
        </p:nvSpPr>
        <p:spPr>
          <a:xfrm>
            <a:off x="457200" y="3738678"/>
            <a:ext cx="2567947" cy="307777"/>
          </a:xfrm>
          <a:prstGeom prst="rect">
            <a:avLst/>
          </a:prstGeom>
        </p:spPr>
        <p:txBody>
          <a:bodyPr wrap="none" lIns="0" tIns="0" rIns="0" bIns="0" rtlCol="0" anchor="t" anchorCtr="0">
            <a:spAutoFit/>
          </a:bodyPr>
          <a:lstStyle/>
          <a:p>
            <a:r>
              <a:rPr lang="en-US" sz="2000" i="1" dirty="0"/>
              <a:t>Include in </a:t>
            </a:r>
            <a:r>
              <a:rPr lang="en-US" sz="2000" i="1" dirty="0" err="1"/>
              <a:t>host.json</a:t>
            </a:r>
            <a:r>
              <a:rPr lang="en-US" sz="2000" i="1" dirty="0"/>
              <a:t> file.</a:t>
            </a:r>
          </a:p>
        </p:txBody>
      </p:sp>
    </p:spTree>
    <p:extLst>
      <p:ext uri="{BB962C8B-B14F-4D97-AF65-F5344CB8AC3E}">
        <p14:creationId xmlns:p14="http://schemas.microsoft.com/office/powerpoint/2010/main" val="109183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9D29-BCC5-496D-9503-FE625B83BF1B}"/>
              </a:ext>
            </a:extLst>
          </p:cNvPr>
          <p:cNvSpPr>
            <a:spLocks noGrp="1"/>
          </p:cNvSpPr>
          <p:nvPr>
            <p:ph type="title"/>
          </p:nvPr>
        </p:nvSpPr>
        <p:spPr/>
        <p:txBody>
          <a:bodyPr>
            <a:normAutofit/>
          </a:bodyPr>
          <a:lstStyle/>
          <a:p>
            <a:r>
              <a:rPr lang="en-US" dirty="0"/>
              <a:t>KEDA</a:t>
            </a:r>
          </a:p>
        </p:txBody>
      </p:sp>
      <p:sp>
        <p:nvSpPr>
          <p:cNvPr id="6" name="Subtitle 5">
            <a:extLst>
              <a:ext uri="{FF2B5EF4-FFF2-40B4-BE49-F238E27FC236}">
                <a16:creationId xmlns:a16="http://schemas.microsoft.com/office/drawing/2014/main" id="{B482FF06-0554-49FE-A836-BB0ABF43210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915FFBB1-5C66-4F42-8153-DCE75B83CD3D}"/>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387979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50DB-DC95-410A-89FB-D4C84553CCBF}"/>
              </a:ext>
            </a:extLst>
          </p:cNvPr>
          <p:cNvSpPr>
            <a:spLocks noGrp="1"/>
          </p:cNvSpPr>
          <p:nvPr>
            <p:ph type="title"/>
          </p:nvPr>
        </p:nvSpPr>
        <p:spPr/>
        <p:txBody>
          <a:bodyPr>
            <a:normAutofit fontScale="90000"/>
          </a:bodyPr>
          <a:lstStyle/>
          <a:p>
            <a:r>
              <a:rPr lang="en-US" dirty="0"/>
              <a:t>Azure App Service</a:t>
            </a:r>
          </a:p>
        </p:txBody>
      </p:sp>
      <p:sp>
        <p:nvSpPr>
          <p:cNvPr id="3" name="Subtitle 2">
            <a:extLst>
              <a:ext uri="{FF2B5EF4-FFF2-40B4-BE49-F238E27FC236}">
                <a16:creationId xmlns:a16="http://schemas.microsoft.com/office/drawing/2014/main" id="{6B4AFB14-2903-4975-A857-11C95D8CB964}"/>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F64DE4B5-5763-4D91-A8EF-8E0D93CC9B6D}"/>
              </a:ext>
            </a:extLst>
          </p:cNvPr>
          <p:cNvSpPr>
            <a:spLocks noGrp="1"/>
          </p:cNvSpPr>
          <p:nvPr>
            <p:ph idx="26"/>
          </p:nvPr>
        </p:nvSpPr>
        <p:spPr/>
        <p:txBody>
          <a:bodyPr/>
          <a:lstStyle/>
          <a:p>
            <a:endParaRPr lang="en-US"/>
          </a:p>
        </p:txBody>
      </p:sp>
      <p:sp>
        <p:nvSpPr>
          <p:cNvPr id="5" name="Content Placeholder 4">
            <a:extLst>
              <a:ext uri="{FF2B5EF4-FFF2-40B4-BE49-F238E27FC236}">
                <a16:creationId xmlns:a16="http://schemas.microsoft.com/office/drawing/2014/main" id="{A82208F7-8AF0-4AC3-9246-85B7E1201C9F}"/>
              </a:ext>
            </a:extLst>
          </p:cNvPr>
          <p:cNvSpPr>
            <a:spLocks noGrp="1"/>
          </p:cNvSpPr>
          <p:nvPr>
            <p:ph idx="33"/>
          </p:nvPr>
        </p:nvSpPr>
        <p:spPr/>
        <p:txBody>
          <a:bodyPr/>
          <a:lstStyle/>
          <a:p>
            <a:endParaRPr lang="en-US"/>
          </a:p>
        </p:txBody>
      </p:sp>
    </p:spTree>
    <p:extLst>
      <p:ext uri="{BB962C8B-B14F-4D97-AF65-F5344CB8AC3E}">
        <p14:creationId xmlns:p14="http://schemas.microsoft.com/office/powerpoint/2010/main" val="70366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F7ECE9-8E93-4212-B8E5-C3364A9147AA}"/>
              </a:ext>
            </a:extLst>
          </p:cNvPr>
          <p:cNvSpPr>
            <a:spLocks noGrp="1"/>
          </p:cNvSpPr>
          <p:nvPr>
            <p:ph type="title"/>
          </p:nvPr>
        </p:nvSpPr>
        <p:spPr/>
        <p:txBody>
          <a:bodyPr/>
          <a:lstStyle/>
          <a:p>
            <a:r>
              <a:rPr lang="en-US" dirty="0"/>
              <a:t>Azure Functions</a:t>
            </a:r>
          </a:p>
        </p:txBody>
      </p:sp>
      <p:sp>
        <p:nvSpPr>
          <p:cNvPr id="7" name="Subtitle 6">
            <a:extLst>
              <a:ext uri="{FF2B5EF4-FFF2-40B4-BE49-F238E27FC236}">
                <a16:creationId xmlns:a16="http://schemas.microsoft.com/office/drawing/2014/main" id="{5B9608DC-9FF8-44CF-A41D-AECF1C524EE0}"/>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734F2DD9-BA2C-48B3-A9D1-D6CB13B3F276}"/>
              </a:ext>
            </a:extLst>
          </p:cNvPr>
          <p:cNvSpPr>
            <a:spLocks noGrp="1"/>
          </p:cNvSpPr>
          <p:nvPr>
            <p:ph idx="32"/>
          </p:nvPr>
        </p:nvSpPr>
        <p:spPr/>
        <p:txBody>
          <a:bodyPr/>
          <a:lstStyle/>
          <a:p>
            <a:r>
              <a:rPr lang="en-US" dirty="0"/>
              <a:t>Durable Functions for JavaScript 1.2.0</a:t>
            </a:r>
          </a:p>
          <a:p>
            <a:r>
              <a:rPr lang="en-US" dirty="0"/>
              <a:t>Session-enabled Service Bus trigger</a:t>
            </a:r>
          </a:p>
          <a:p>
            <a:endParaRPr lang="en-US" dirty="0"/>
          </a:p>
        </p:txBody>
      </p:sp>
    </p:spTree>
    <p:extLst>
      <p:ext uri="{BB962C8B-B14F-4D97-AF65-F5344CB8AC3E}">
        <p14:creationId xmlns:p14="http://schemas.microsoft.com/office/powerpoint/2010/main" val="115284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subtitle</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p:txBody>
          <a:bodyPr/>
          <a:lstStyle/>
          <a:p>
            <a:r>
              <a:rPr lang="en-US" dirty="0"/>
              <a:t>Date</a:t>
            </a:r>
          </a:p>
        </p:txBody>
      </p:sp>
      <p:sp>
        <p:nvSpPr>
          <p:cNvPr id="13" name="Text Placeholder 12">
            <a:extLst>
              <a:ext uri="{FF2B5EF4-FFF2-40B4-BE49-F238E27FC236}">
                <a16:creationId xmlns:a16="http://schemas.microsoft.com/office/drawing/2014/main" id="{BEB0ED92-7612-4A7C-8BFB-D5BE6E3621A0}"/>
              </a:ext>
            </a:extLst>
          </p:cNvPr>
          <p:cNvSpPr>
            <a:spLocks noGrp="1"/>
          </p:cNvSpPr>
          <p:nvPr>
            <p:ph type="body" sz="quarter" idx="28"/>
          </p:nvPr>
        </p:nvSpPr>
        <p:spPr/>
        <p:txBody>
          <a:bodyPr/>
          <a:lstStyle/>
          <a:p>
            <a:endParaRPr lang="en-US"/>
          </a:p>
        </p:txBody>
      </p:sp>
      <p:sp>
        <p:nvSpPr>
          <p:cNvPr id="14" name="Text Placeholder 13">
            <a:extLst>
              <a:ext uri="{FF2B5EF4-FFF2-40B4-BE49-F238E27FC236}">
                <a16:creationId xmlns:a16="http://schemas.microsoft.com/office/drawing/2014/main" id="{14D1C2CB-7C42-4DC4-9ED1-7544226EAEBC}"/>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21032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Sample layouts</a:t>
            </a:r>
          </a:p>
          <a:p>
            <a:r>
              <a:rPr lang="en-US" dirty="0"/>
              <a:t>Sample charts and visuals </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topic</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1" name="Text Placeholder 10">
            <a:extLst>
              <a:ext uri="{FF2B5EF4-FFF2-40B4-BE49-F238E27FC236}">
                <a16:creationId xmlns:a16="http://schemas.microsoft.com/office/drawing/2014/main" id="{E3BA284D-1674-42AD-BE80-F16D47822E34}"/>
              </a:ext>
            </a:extLst>
          </p:cNvPr>
          <p:cNvSpPr>
            <a:spLocks noGrp="1"/>
          </p:cNvSpPr>
          <p:nvPr>
            <p:ph type="body" sz="quarter" idx="28"/>
          </p:nvPr>
        </p:nvSpPr>
        <p:spPr>
          <a:xfrm>
            <a:off x="4010628" y="5372100"/>
            <a:ext cx="3476128" cy="392510"/>
          </a:xfrm>
        </p:spPr>
        <p:txBody>
          <a:bodyPr/>
          <a:lstStyle/>
          <a:p>
            <a:endParaRPr lang="en-US" dirty="0"/>
          </a:p>
        </p:txBody>
      </p:sp>
      <p:sp>
        <p:nvSpPr>
          <p:cNvPr id="14" name="Text Placeholder 13">
            <a:extLst>
              <a:ext uri="{FF2B5EF4-FFF2-40B4-BE49-F238E27FC236}">
                <a16:creationId xmlns:a16="http://schemas.microsoft.com/office/drawing/2014/main" id="{71BF4DBE-2E7C-4E7D-9146-90890B50240D}"/>
              </a:ext>
            </a:extLst>
          </p:cNvPr>
          <p:cNvSpPr>
            <a:spLocks noGrp="1"/>
          </p:cNvSpPr>
          <p:nvPr>
            <p:ph type="body" sz="quarter" idx="29"/>
          </p:nvPr>
        </p:nvSpPr>
        <p:spPr>
          <a:xfrm>
            <a:off x="4010628" y="5764610"/>
            <a:ext cx="3476127" cy="318060"/>
          </a:xfrm>
        </p:spPr>
        <p:txBody>
          <a:bodyPr/>
          <a:lstStyle/>
          <a:p>
            <a:endParaRPr lang="en-US" dirty="0"/>
          </a:p>
        </p:txBody>
      </p:sp>
      <p:sp>
        <p:nvSpPr>
          <p:cNvPr id="16" name="Picture Placeholder 15">
            <a:extLst>
              <a:ext uri="{FF2B5EF4-FFF2-40B4-BE49-F238E27FC236}">
                <a16:creationId xmlns:a16="http://schemas.microsoft.com/office/drawing/2014/main" id="{313A4A11-7C12-4EA4-8FC1-0E0A848B404C}"/>
              </a:ext>
            </a:extLst>
          </p:cNvPr>
          <p:cNvSpPr>
            <a:spLocks noGrp="1"/>
          </p:cNvSpPr>
          <p:nvPr>
            <p:ph type="pic" sz="quarter" idx="31"/>
          </p:nvPr>
        </p:nvSpPr>
        <p:spPr/>
      </p:sp>
      <p:sp>
        <p:nvSpPr>
          <p:cNvPr id="17" name="Picture Placeholder 16">
            <a:extLst>
              <a:ext uri="{FF2B5EF4-FFF2-40B4-BE49-F238E27FC236}">
                <a16:creationId xmlns:a16="http://schemas.microsoft.com/office/drawing/2014/main" id="{94B31379-0651-49AE-9D20-4CEA342CA85E}"/>
              </a:ext>
            </a:extLst>
          </p:cNvPr>
          <p:cNvSpPr>
            <a:spLocks noGrp="1"/>
          </p:cNvSpPr>
          <p:nvPr>
            <p:ph type="pic" sz="quarter" idx="32"/>
          </p:nvPr>
        </p:nvSpPr>
        <p:spPr>
          <a:xfrm>
            <a:off x="4010628" y="4630768"/>
            <a:ext cx="723900" cy="723900"/>
          </a:xfrm>
        </p:spPr>
      </p:sp>
    </p:spTree>
    <p:extLst>
      <p:ext uri="{BB962C8B-B14F-4D97-AF65-F5344CB8AC3E}">
        <p14:creationId xmlns:p14="http://schemas.microsoft.com/office/powerpoint/2010/main" val="14791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Preferred text layout (no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51560"/>
            <a:ext cx="11277600" cy="685800"/>
          </a:xfrm>
        </p:spPr>
        <p:txBody>
          <a:bodyPr/>
          <a:lstStyle/>
          <a:p>
            <a:r>
              <a:rPr lang="en-US" dirty="0"/>
              <a:t>Subtitle (if needed)</a:t>
            </a:r>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Tree>
    <p:extLst>
      <p:ext uri="{BB962C8B-B14F-4D97-AF65-F5344CB8AC3E}">
        <p14:creationId xmlns:p14="http://schemas.microsoft.com/office/powerpoint/2010/main" val="126536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Preferred text layout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51560"/>
            <a:ext cx="11277600" cy="685800"/>
          </a:xfrm>
        </p:spPr>
        <p:txBody>
          <a:bodyPr/>
          <a:lstStyle/>
          <a:p>
            <a:r>
              <a:rPr lang="en-US" dirty="0"/>
              <a:t>Subtitle (if needed)</a:t>
            </a:r>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a:p>
            <a:r>
              <a:rPr lang="en-US" dirty="0"/>
              <a:t>Main topic: Size 28pt </a:t>
            </a:r>
            <a:r>
              <a:rPr lang="en-US" dirty="0" err="1"/>
              <a:t>Semibold</a:t>
            </a:r>
            <a:endParaRPr lang="en-US" dirty="0"/>
          </a:p>
          <a:p>
            <a:pPr lvl="2"/>
            <a:r>
              <a:rPr lang="en-US" sz="2000" dirty="0"/>
              <a:t>Size 20pt for subtopic text</a:t>
            </a:r>
          </a:p>
          <a:p>
            <a:pPr lvl="2"/>
            <a:r>
              <a:rPr lang="en-US" sz="2000" dirty="0"/>
              <a:t>Size 20pt for subtopic text</a:t>
            </a:r>
          </a:p>
        </p:txBody>
      </p:sp>
    </p:spTree>
    <p:extLst>
      <p:ext uri="{BB962C8B-B14F-4D97-AF65-F5344CB8AC3E}">
        <p14:creationId xmlns:p14="http://schemas.microsoft.com/office/powerpoint/2010/main" val="482535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Adjusting list levels</a:t>
            </a:r>
          </a:p>
        </p:txBody>
      </p:sp>
      <p:sp>
        <p:nvSpPr>
          <p:cNvPr id="2" name="Subtitle 1">
            <a:extLst>
              <a:ext uri="{FF2B5EF4-FFF2-40B4-BE49-F238E27FC236}">
                <a16:creationId xmlns:a16="http://schemas.microsoft.com/office/drawing/2014/main" id="{811A7DF5-3261-4898-8892-B80134751B74}"/>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2CD2B64E-9702-4AE1-AE9D-B97D3B46042B}"/>
              </a:ext>
            </a:extLst>
          </p:cNvPr>
          <p:cNvSpPr>
            <a:spLocks noGrp="1"/>
          </p:cNvSpPr>
          <p:nvPr>
            <p:ph idx="1"/>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pic>
        <p:nvPicPr>
          <p:cNvPr id="5" name="Picture 3">
            <a:extLst>
              <a:ext uri="{FF2B5EF4-FFF2-40B4-BE49-F238E27FC236}">
                <a16:creationId xmlns:a16="http://schemas.microsoft.com/office/drawing/2014/main" id="{55B961C7-E4B0-4E43-8F56-487F45CBA79B}"/>
              </a:ext>
            </a:extLst>
          </p:cNvPr>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4217867" y="5385506"/>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F035E0D8-3FDA-4A4A-9590-78DBD7D5A6EF}"/>
              </a:ext>
            </a:extLst>
          </p:cNvPr>
          <p:cNvSpPr/>
          <p:nvPr/>
        </p:nvSpPr>
        <p:spPr bwMode="auto">
          <a:xfrm>
            <a:off x="7741920" y="656369"/>
            <a:ext cx="3870750" cy="3940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197566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EE50F8-BC7E-4EAB-A354-E42124248905}"/>
              </a:ext>
            </a:extLst>
          </p:cNvPr>
          <p:cNvSpPr>
            <a:spLocks noGrp="1"/>
          </p:cNvSpPr>
          <p:nvPr>
            <p:ph type="body" sz="quarter" idx="29"/>
          </p:nvPr>
        </p:nvSpPr>
        <p:spPr/>
        <p:txBody>
          <a:bodyPr/>
          <a:lstStyle/>
          <a:p>
            <a:r>
              <a:rPr lang="en-US" b="0" dirty="0">
                <a:solidFill>
                  <a:schemeClr val="tx2"/>
                </a:solidFill>
              </a:rPr>
              <a:t>interest </a:t>
            </a:r>
            <a:r>
              <a:rPr lang="en-US" b="0" dirty="0" err="1">
                <a:solidFill>
                  <a:schemeClr val="tx2"/>
                </a:solidFill>
              </a:rPr>
              <a:t>CodeSampleSlide</a:t>
            </a:r>
            <a:r>
              <a:rPr lang="en-US" b="0" dirty="0">
                <a:solidFill>
                  <a:schemeClr val="tx2"/>
                </a:solidFill>
              </a:rPr>
              <a:t> (</a:t>
            </a:r>
            <a:r>
              <a:rPr lang="en-US" b="0" dirty="0" err="1">
                <a:solidFill>
                  <a:schemeClr val="tx2"/>
                </a:solidFill>
              </a:rPr>
              <a:t>int</a:t>
            </a:r>
            <a:r>
              <a:rPr lang="en-US" b="0" dirty="0">
                <a:solidFill>
                  <a:schemeClr val="tx2"/>
                </a:solidFill>
              </a:rPr>
              <a:t> </a:t>
            </a:r>
            <a:r>
              <a:rPr lang="en-US" b="0" dirty="0" err="1">
                <a:solidFill>
                  <a:schemeClr val="tx2"/>
                </a:solidFill>
              </a:rPr>
              <a:t>slideNumber</a:t>
            </a:r>
            <a:r>
              <a:rPr lang="en-US" b="0" dirty="0">
                <a:solidFill>
                  <a:schemeClr val="tx2"/>
                </a:solidFill>
              </a:rPr>
              <a:t>) {</a:t>
            </a:r>
          </a:p>
          <a:p>
            <a:r>
              <a:rPr lang="en-US" b="0" dirty="0">
                <a:solidFill>
                  <a:schemeClr val="tx2"/>
                </a:solidFill>
              </a:rPr>
              <a:t>  if (</a:t>
            </a:r>
            <a:r>
              <a:rPr lang="en-US" b="0" dirty="0" err="1">
                <a:solidFill>
                  <a:schemeClr val="tx2"/>
                </a:solidFill>
              </a:rPr>
              <a:t>slideNumber</a:t>
            </a:r>
            <a:r>
              <a:rPr lang="en-US" b="0" dirty="0">
                <a:solidFill>
                  <a:schemeClr val="tx2"/>
                </a:solidFill>
              </a:rPr>
              <a:t> &lt; 10) {</a:t>
            </a:r>
          </a:p>
          <a:p>
            <a:r>
              <a:rPr lang="en-US" b="0" dirty="0">
                <a:solidFill>
                  <a:schemeClr val="tx2"/>
                </a:solidFill>
              </a:rPr>
              <a:t>    return </a:t>
            </a:r>
            <a:r>
              <a:rPr lang="en-US" b="0" dirty="0" err="1">
                <a:solidFill>
                  <a:schemeClr val="tx2"/>
                </a:solidFill>
              </a:rPr>
              <a:t>interest.curious</a:t>
            </a:r>
            <a:r>
              <a:rPr lang="en-US" b="0" dirty="0">
                <a:solidFill>
                  <a:schemeClr val="tx2"/>
                </a:solidFill>
              </a:rPr>
              <a:t>;</a:t>
            </a:r>
          </a:p>
          <a:p>
            <a:r>
              <a:rPr lang="en-US" b="0" dirty="0">
                <a:solidFill>
                  <a:schemeClr val="tx2"/>
                </a:solidFill>
              </a:rPr>
              <a:t>  } else { </a:t>
            </a:r>
          </a:p>
          <a:p>
            <a:r>
              <a:rPr lang="en-US" b="0" dirty="0">
                <a:solidFill>
                  <a:schemeClr val="tx2"/>
                </a:solidFill>
              </a:rPr>
              <a:t>    // we’re going way too long</a:t>
            </a:r>
          </a:p>
          <a:p>
            <a:r>
              <a:rPr lang="en-US" b="0" dirty="0">
                <a:solidFill>
                  <a:schemeClr val="tx2"/>
                </a:solidFill>
              </a:rPr>
              <a:t>    return </a:t>
            </a:r>
            <a:r>
              <a:rPr lang="en-US" b="0" dirty="0" err="1">
                <a:solidFill>
                  <a:schemeClr val="tx2"/>
                </a:solidFill>
              </a:rPr>
              <a:t>interest.sleepy</a:t>
            </a:r>
            <a:r>
              <a:rPr lang="en-US" b="0" dirty="0">
                <a:solidFill>
                  <a:schemeClr val="tx2"/>
                </a:solidFill>
              </a:rPr>
              <a:t>;</a:t>
            </a:r>
          </a:p>
          <a:p>
            <a:r>
              <a:rPr lang="en-US" b="0" dirty="0">
                <a:solidFill>
                  <a:schemeClr val="tx2"/>
                </a:solidFill>
              </a:rPr>
              <a:t>  }</a:t>
            </a:r>
          </a:p>
          <a:p>
            <a:r>
              <a:rPr lang="en-US" b="0" dirty="0">
                <a:solidFill>
                  <a:schemeClr val="tx2"/>
                </a:solidFill>
              </a:rPr>
              <a:t>}</a:t>
            </a:r>
          </a:p>
          <a:p>
            <a:endParaRPr lang="en-US" b="0" dirty="0">
              <a:solidFill>
                <a:schemeClr val="tx2"/>
              </a:solidFill>
            </a:endParaRPr>
          </a:p>
        </p:txBody>
      </p:sp>
      <p:sp>
        <p:nvSpPr>
          <p:cNvPr id="6" name="Title 5">
            <a:extLst>
              <a:ext uri="{FF2B5EF4-FFF2-40B4-BE49-F238E27FC236}">
                <a16:creationId xmlns:a16="http://schemas.microsoft.com/office/drawing/2014/main" id="{E1B74829-7FC9-40F2-B8DB-6A0CE7BCB2FC}"/>
              </a:ext>
            </a:extLst>
          </p:cNvPr>
          <p:cNvSpPr>
            <a:spLocks noGrp="1"/>
          </p:cNvSpPr>
          <p:nvPr>
            <p:ph type="title"/>
          </p:nvPr>
        </p:nvSpPr>
        <p:spPr/>
        <p:txBody>
          <a:bodyPr/>
          <a:lstStyle/>
          <a:p>
            <a:r>
              <a:rPr lang="en-US" dirty="0"/>
              <a:t>Slides with code snippets</a:t>
            </a:r>
          </a:p>
        </p:txBody>
      </p:sp>
      <p:sp>
        <p:nvSpPr>
          <p:cNvPr id="7" name="Content Placeholder 6">
            <a:extLst>
              <a:ext uri="{FF2B5EF4-FFF2-40B4-BE49-F238E27FC236}">
                <a16:creationId xmlns:a16="http://schemas.microsoft.com/office/drawing/2014/main" id="{47FD1C68-E76C-4C06-A4D1-9E5C4A1CFC5F}"/>
              </a:ext>
            </a:extLst>
          </p:cNvPr>
          <p:cNvSpPr>
            <a:spLocks noGrp="1"/>
          </p:cNvSpPr>
          <p:nvPr>
            <p:ph idx="1"/>
          </p:nvPr>
        </p:nvSpPr>
        <p:spPr/>
        <p:txBody>
          <a:bodyPr/>
          <a:lstStyle/>
          <a:p>
            <a:r>
              <a:rPr lang="en-US" dirty="0"/>
              <a:t>We can make some really interesting points to discuss an API, while providing a code snippet on the side.</a:t>
            </a:r>
          </a:p>
          <a:p>
            <a:r>
              <a:rPr lang="en-US" dirty="0"/>
              <a:t>Benefits of doing this:</a:t>
            </a:r>
          </a:p>
          <a:p>
            <a:pPr lvl="1"/>
            <a:r>
              <a:rPr lang="en-US" dirty="0"/>
              <a:t>Makes the content more useful.</a:t>
            </a:r>
          </a:p>
          <a:p>
            <a:pPr lvl="1"/>
            <a:r>
              <a:rPr lang="en-US" dirty="0"/>
              <a:t>Breaks up the flow a bit.</a:t>
            </a:r>
          </a:p>
          <a:p>
            <a:pPr lvl="1"/>
            <a:r>
              <a:rPr lang="en-US" dirty="0"/>
              <a:t>Makes concepts real.</a:t>
            </a:r>
          </a:p>
        </p:txBody>
      </p:sp>
    </p:spTree>
    <p:extLst>
      <p:ext uri="{BB962C8B-B14F-4D97-AF65-F5344CB8AC3E}">
        <p14:creationId xmlns:p14="http://schemas.microsoft.com/office/powerpoint/2010/main" val="381124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6A31F29-B3C2-43ED-947A-FFF2927819ED}"/>
              </a:ext>
            </a:extLst>
          </p:cNvPr>
          <p:cNvSpPr>
            <a:spLocks noGrp="1"/>
          </p:cNvSpPr>
          <p:nvPr>
            <p:ph type="title"/>
          </p:nvPr>
        </p:nvSpPr>
        <p:spPr/>
        <p:txBody>
          <a:bodyPr>
            <a:normAutofit/>
          </a:bodyPr>
          <a:lstStyle/>
          <a:p>
            <a:r>
              <a:rPr lang="en-US" dirty="0"/>
              <a:t>ServerlessLibrary.net</a:t>
            </a:r>
          </a:p>
        </p:txBody>
      </p:sp>
      <p:sp>
        <p:nvSpPr>
          <p:cNvPr id="2" name="Subtitle 1">
            <a:extLst>
              <a:ext uri="{FF2B5EF4-FFF2-40B4-BE49-F238E27FC236}">
                <a16:creationId xmlns:a16="http://schemas.microsoft.com/office/drawing/2014/main" id="{83534CD6-6A14-4404-B0CF-17F915C39B2C}"/>
              </a:ext>
            </a:extLst>
          </p:cNvPr>
          <p:cNvSpPr>
            <a:spLocks noGrp="1"/>
          </p:cNvSpPr>
          <p:nvPr>
            <p:ph type="subTitle" idx="27"/>
          </p:nvPr>
        </p:nvSpPr>
        <p:spPr/>
        <p:txBody>
          <a:bodyPr/>
          <a:lstStyle/>
          <a:p>
            <a:endParaRPr lang="en-US"/>
          </a:p>
        </p:txBody>
      </p:sp>
      <p:sp>
        <p:nvSpPr>
          <p:cNvPr id="3" name="Content Placeholder 2">
            <a:extLst>
              <a:ext uri="{FF2B5EF4-FFF2-40B4-BE49-F238E27FC236}">
                <a16:creationId xmlns:a16="http://schemas.microsoft.com/office/drawing/2014/main" id="{0F61268C-3323-4950-8303-5823D42DDB88}"/>
              </a:ext>
            </a:extLst>
          </p:cNvPr>
          <p:cNvSpPr>
            <a:spLocks noGrp="1"/>
          </p:cNvSpPr>
          <p:nvPr>
            <p:ph idx="32"/>
          </p:nvPr>
        </p:nvSpPr>
        <p:spPr/>
        <p:txBody>
          <a:bodyPr/>
          <a:lstStyle/>
          <a:p>
            <a:endParaRPr lang="en-US"/>
          </a:p>
        </p:txBody>
      </p:sp>
      <p:pic>
        <p:nvPicPr>
          <p:cNvPr id="14" name="Picture 13">
            <a:extLst>
              <a:ext uri="{FF2B5EF4-FFF2-40B4-BE49-F238E27FC236}">
                <a16:creationId xmlns:a16="http://schemas.microsoft.com/office/drawing/2014/main" id="{F4BE17FA-E15B-40D2-88AB-84B88D61E696}"/>
              </a:ext>
            </a:extLst>
          </p:cNvPr>
          <p:cNvPicPr>
            <a:picLocks noChangeAspect="1"/>
          </p:cNvPicPr>
          <p:nvPr/>
        </p:nvPicPr>
        <p:blipFill>
          <a:blip r:embed="rId3"/>
          <a:stretch>
            <a:fillRect/>
          </a:stretch>
        </p:blipFill>
        <p:spPr>
          <a:xfrm>
            <a:off x="1551903" y="1092200"/>
            <a:ext cx="9378763" cy="5624132"/>
          </a:xfrm>
          <a:prstGeom prst="rect">
            <a:avLst/>
          </a:prstGeom>
        </p:spPr>
      </p:pic>
    </p:spTree>
    <p:extLst>
      <p:ext uri="{BB962C8B-B14F-4D97-AF65-F5344CB8AC3E}">
        <p14:creationId xmlns:p14="http://schemas.microsoft.com/office/powerpoint/2010/main" val="11515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A1279E7-47E2-4E6E-8710-5468C925F174}"/>
              </a:ext>
            </a:extLst>
          </p:cNvPr>
          <p:cNvSpPr>
            <a:spLocks noGrp="1"/>
          </p:cNvSpPr>
          <p:nvPr>
            <p:ph type="body" sz="quarter" idx="29"/>
          </p:nvPr>
        </p:nvSpPr>
        <p:spPr/>
        <p:txBody>
          <a:bodyPr/>
          <a:lstStyle/>
          <a:p>
            <a:r>
              <a:rPr lang="en-US" b="0" dirty="0"/>
              <a:t>interest </a:t>
            </a:r>
            <a:r>
              <a:rPr lang="en-US" b="0" dirty="0" err="1"/>
              <a:t>CodeSampleSlide</a:t>
            </a:r>
            <a:r>
              <a:rPr lang="en-US" b="0" dirty="0"/>
              <a:t> (</a:t>
            </a:r>
            <a:r>
              <a:rPr lang="en-US" b="0" dirty="0" err="1"/>
              <a:t>int</a:t>
            </a:r>
            <a:r>
              <a:rPr lang="en-US" b="0" dirty="0"/>
              <a:t> </a:t>
            </a:r>
            <a:r>
              <a:rPr lang="en-US" b="0" dirty="0" err="1"/>
              <a:t>slideNumber</a:t>
            </a:r>
            <a:r>
              <a:rPr lang="en-US" b="0" dirty="0"/>
              <a:t>) {</a:t>
            </a:r>
          </a:p>
          <a:p>
            <a:r>
              <a:rPr lang="en-US" b="0" dirty="0"/>
              <a:t>  if (</a:t>
            </a:r>
            <a:r>
              <a:rPr lang="en-US" b="0" dirty="0" err="1"/>
              <a:t>slideNumber</a:t>
            </a:r>
            <a:r>
              <a:rPr lang="en-US" b="0" dirty="0"/>
              <a:t> &lt; 10) {</a:t>
            </a:r>
          </a:p>
          <a:p>
            <a:r>
              <a:rPr lang="en-US" b="0" dirty="0"/>
              <a:t>    return </a:t>
            </a:r>
            <a:r>
              <a:rPr lang="en-US" b="0" dirty="0" err="1"/>
              <a:t>interest.curious</a:t>
            </a:r>
            <a:r>
              <a:rPr lang="en-US" b="0" dirty="0"/>
              <a:t>;</a:t>
            </a:r>
          </a:p>
          <a:p>
            <a:r>
              <a:rPr lang="en-US" b="0" dirty="0"/>
              <a:t>  } else { </a:t>
            </a:r>
          </a:p>
          <a:p>
            <a:r>
              <a:rPr lang="en-US" b="0" dirty="0"/>
              <a:t>    // we’re going way too long</a:t>
            </a:r>
          </a:p>
          <a:p>
            <a:r>
              <a:rPr lang="en-US" b="0" dirty="0"/>
              <a:t>    return </a:t>
            </a:r>
            <a:r>
              <a:rPr lang="en-US" b="0" dirty="0" err="1"/>
              <a:t>interest.sleepy</a:t>
            </a:r>
            <a:r>
              <a:rPr lang="en-US" b="0" dirty="0"/>
              <a:t>;</a:t>
            </a:r>
          </a:p>
          <a:p>
            <a:r>
              <a:rPr lang="en-US" b="0" dirty="0"/>
              <a:t>  }</a:t>
            </a:r>
          </a:p>
          <a:p>
            <a:r>
              <a:rPr lang="en-US" b="0" dirty="0"/>
              <a:t>}</a:t>
            </a:r>
          </a:p>
          <a:p>
            <a:endParaRPr lang="en-US" dirty="0">
              <a:solidFill>
                <a:schemeClr val="tx2"/>
              </a:solidFill>
            </a:endParaRPr>
          </a:p>
        </p:txBody>
      </p:sp>
      <p:sp>
        <p:nvSpPr>
          <p:cNvPr id="7" name="Title 6">
            <a:extLst>
              <a:ext uri="{FF2B5EF4-FFF2-40B4-BE49-F238E27FC236}">
                <a16:creationId xmlns:a16="http://schemas.microsoft.com/office/drawing/2014/main" id="{D559069E-5064-474D-B3BF-0D39B53305C6}"/>
              </a:ext>
            </a:extLst>
          </p:cNvPr>
          <p:cNvSpPr>
            <a:spLocks noGrp="1"/>
          </p:cNvSpPr>
          <p:nvPr>
            <p:ph type="title"/>
          </p:nvPr>
        </p:nvSpPr>
        <p:spPr/>
        <p:txBody>
          <a:bodyPr/>
          <a:lstStyle/>
          <a:p>
            <a:r>
              <a:rPr lang="en-US"/>
              <a:t>Standalone code snippet slide</a:t>
            </a:r>
            <a:endParaRPr lang="en-US" dirty="0"/>
          </a:p>
        </p:txBody>
      </p:sp>
    </p:spTree>
    <p:extLst>
      <p:ext uri="{BB962C8B-B14F-4D97-AF65-F5344CB8AC3E}">
        <p14:creationId xmlns:p14="http://schemas.microsoft.com/office/powerpoint/2010/main" val="36567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9CB48-D1F1-B64E-842B-E36EEA300AEB}"/>
              </a:ext>
            </a:extLst>
          </p:cNvPr>
          <p:cNvSpPr>
            <a:spLocks noGrp="1"/>
          </p:cNvSpPr>
          <p:nvPr>
            <p:ph idx="1"/>
          </p:nvPr>
        </p:nvSpPr>
        <p:spPr/>
        <p:txBody>
          <a:bodyPr/>
          <a:lstStyle/>
          <a:p>
            <a:r>
              <a:rPr lang="en-US" dirty="0"/>
              <a:t>This is a big statement slide.</a:t>
            </a:r>
            <a:br>
              <a:rPr lang="en-US" dirty="0"/>
            </a:br>
            <a:r>
              <a:rPr lang="en-US" dirty="0"/>
              <a:t>Font is 44pt Segoe UI Regular. </a:t>
            </a:r>
            <a:br>
              <a:rPr lang="en-US" dirty="0"/>
            </a:br>
            <a:r>
              <a:rPr lang="en-US" dirty="0"/>
              <a:t>To keep lines of text together, </a:t>
            </a:r>
            <a:br>
              <a:rPr lang="en-US" dirty="0"/>
            </a:br>
            <a:r>
              <a:rPr lang="en-US" dirty="0"/>
              <a:t>use soft returns (shift + return).</a:t>
            </a:r>
          </a:p>
          <a:p>
            <a:pPr lvl="1"/>
            <a:r>
              <a:rPr lang="en-US" dirty="0"/>
              <a:t>— Firsty Lastnamington</a:t>
            </a:r>
          </a:p>
        </p:txBody>
      </p:sp>
    </p:spTree>
    <p:extLst>
      <p:ext uri="{BB962C8B-B14F-4D97-AF65-F5344CB8AC3E}">
        <p14:creationId xmlns:p14="http://schemas.microsoft.com/office/powerpoint/2010/main" val="413066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Table 3 columns</a:t>
            </a:r>
          </a:p>
        </p:txBody>
      </p:sp>
      <p:sp>
        <p:nvSpPr>
          <p:cNvPr id="2" name="Subtitle 1">
            <a:extLst>
              <a:ext uri="{FF2B5EF4-FFF2-40B4-BE49-F238E27FC236}">
                <a16:creationId xmlns:a16="http://schemas.microsoft.com/office/drawing/2014/main" id="{C5021AE1-5322-47BB-8B0B-F6B776A6BE62}"/>
              </a:ext>
            </a:extLst>
          </p:cNvPr>
          <p:cNvSpPr>
            <a:spLocks noGrp="1"/>
          </p:cNvSpPr>
          <p:nvPr>
            <p:ph type="subTitle" idx="27"/>
          </p:nvPr>
        </p:nvSpPr>
        <p:spPr>
          <a:xfrm>
            <a:off x="457200" y="1051560"/>
            <a:ext cx="11277600" cy="685800"/>
          </a:xfrm>
        </p:spPr>
        <p:txBody>
          <a:bodyPr/>
          <a:lstStyle/>
          <a:p>
            <a:endParaRPr lang="en-US"/>
          </a:p>
        </p:txBody>
      </p:sp>
      <p:graphicFrame>
        <p:nvGraphicFramePr>
          <p:cNvPr id="7" name="Table 6"/>
          <p:cNvGraphicFramePr>
            <a:graphicFrameLocks noGrp="1"/>
          </p:cNvGraphicFramePr>
          <p:nvPr/>
        </p:nvGraphicFramePr>
        <p:xfrm>
          <a:off x="457200" y="2123166"/>
          <a:ext cx="11277600" cy="4224802"/>
        </p:xfrm>
        <a:graphic>
          <a:graphicData uri="http://schemas.openxmlformats.org/drawingml/2006/table">
            <a:tbl>
              <a:tblPr firstRow="1">
                <a:effectLst/>
                <a:tableStyleId>{5C22544A-7EE6-4342-B048-85BDC9FD1C3A}</a:tableStyleId>
              </a:tblPr>
              <a:tblGrid>
                <a:gridCol w="37592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3759200">
                  <a:extLst>
                    <a:ext uri="{9D8B030D-6E8A-4147-A177-3AD203B41FA5}">
                      <a16:colId xmlns:a16="http://schemas.microsoft.com/office/drawing/2014/main" val="20002"/>
                    </a:ext>
                  </a:extLst>
                </a:gridCol>
              </a:tblGrid>
              <a:tr h="713506">
                <a:tc>
                  <a:txBody>
                    <a:bodyPr/>
                    <a:lstStyle/>
                    <a:p>
                      <a:pPr defTabSz="932472" fontAlgn="base">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783080">
                <a:tc>
                  <a:txBody>
                    <a:bodyPr/>
                    <a:lstStyle/>
                    <a:p>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1"/>
                  </a:ext>
                </a:extLst>
              </a:tr>
              <a:tr h="172821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i="1" dirty="0">
                          <a:solidFill>
                            <a:schemeClr val="tx2"/>
                          </a:solidFill>
                          <a:latin typeface="+mn-lt"/>
                        </a:rPr>
                        <a:t>Tip: </a:t>
                      </a:r>
                      <a:r>
                        <a:rPr lang="en-US" sz="2000" b="0" i="1" dirty="0">
                          <a:solidFill>
                            <a:schemeClr val="tx2"/>
                          </a:solidFill>
                          <a:latin typeface="+mn-lt"/>
                        </a:rPr>
                        <a:t>To</a:t>
                      </a:r>
                      <a:r>
                        <a:rPr lang="en-US" sz="2000" b="0" i="1" baseline="0" dirty="0">
                          <a:solidFill>
                            <a:schemeClr val="tx2"/>
                          </a:solidFill>
                          <a:latin typeface="+mn-lt"/>
                        </a:rPr>
                        <a:t> quickly add a row, p</a:t>
                      </a:r>
                      <a:r>
                        <a:rPr lang="en-US" sz="2000" i="1" dirty="0">
                          <a:solidFill>
                            <a:schemeClr val="tx2"/>
                          </a:solidFill>
                          <a:latin typeface="+mn-lt"/>
                        </a:rPr>
                        <a:t>lace cursor</a:t>
                      </a:r>
                      <a:r>
                        <a:rPr lang="en-US" sz="2000" i="1" baseline="0" dirty="0">
                          <a:solidFill>
                            <a:schemeClr val="tx2"/>
                          </a:solidFill>
                          <a:latin typeface="+mn-lt"/>
                        </a:rPr>
                        <a:t> in this </a:t>
                      </a:r>
                      <a:r>
                        <a:rPr lang="en-US" sz="2000" b="1" i="1" baseline="0" dirty="0">
                          <a:solidFill>
                            <a:schemeClr val="tx2"/>
                          </a:solidFill>
                          <a:latin typeface="+mn-lt"/>
                        </a:rPr>
                        <a:t>last cell </a:t>
                      </a:r>
                      <a:r>
                        <a:rPr lang="en-US" sz="2000" i="1" baseline="0" dirty="0">
                          <a:solidFill>
                            <a:schemeClr val="tx2"/>
                          </a:solidFill>
                          <a:latin typeface="+mn-lt"/>
                        </a:rPr>
                        <a:t>and </a:t>
                      </a:r>
                      <a:r>
                        <a:rPr lang="en-US" sz="2000" i="1" dirty="0">
                          <a:solidFill>
                            <a:schemeClr val="tx2"/>
                          </a:solidFill>
                          <a:latin typeface="+mn-lt"/>
                        </a:rPr>
                        <a:t>hit </a:t>
                      </a:r>
                      <a:r>
                        <a:rPr lang="en-US" sz="2000" b="1" i="1" dirty="0">
                          <a:solidFill>
                            <a:schemeClr val="tx2"/>
                          </a:solidFill>
                          <a:latin typeface="+mn-lt"/>
                        </a:rPr>
                        <a:t>Tab</a:t>
                      </a:r>
                      <a:r>
                        <a:rPr lang="en-US" sz="2000" i="1" dirty="0">
                          <a:solidFill>
                            <a:schemeClr val="tx2"/>
                          </a:solidFill>
                          <a:latin typeface="+mj-lt"/>
                        </a:rPr>
                        <a:t> </a:t>
                      </a:r>
                      <a:r>
                        <a:rPr lang="en-US" sz="2000" i="1" dirty="0">
                          <a:solidFill>
                            <a:schemeClr val="tx2"/>
                          </a:solidFill>
                          <a:latin typeface="+mn-lt"/>
                        </a:rPr>
                        <a:t>key</a:t>
                      </a:r>
                    </a:p>
                    <a:p>
                      <a:endParaRPr lang="en-US" sz="2000" kern="1200" dirty="0">
                        <a:solidFill>
                          <a:schemeClr val="tx2"/>
                        </a:solidFill>
                        <a:latin typeface="+mj-lt"/>
                        <a:ea typeface="+mn-ea"/>
                        <a:cs typeface="+mn-cs"/>
                      </a:endParaRP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186456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6312BBD-4E0C-4EC5-8BEE-C184821A6718}"/>
              </a:ext>
            </a:extLst>
          </p:cNvPr>
          <p:cNvSpPr>
            <a:spLocks noGrp="1"/>
          </p:cNvSpPr>
          <p:nvPr>
            <p:ph type="title"/>
          </p:nvPr>
        </p:nvSpPr>
        <p:spPr/>
        <p:txBody>
          <a:bodyPr/>
          <a:lstStyle/>
          <a:p>
            <a:r>
              <a:rPr lang="en-US" dirty="0"/>
              <a:t>Image</a:t>
            </a:r>
          </a:p>
        </p:txBody>
      </p:sp>
      <p:sp>
        <p:nvSpPr>
          <p:cNvPr id="2" name="Text Placeholder 1"/>
          <p:cNvSpPr>
            <a:spLocks noGrp="1"/>
          </p:cNvSpPr>
          <p:nvPr>
            <p:ph idx="27"/>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The slant is on the master slide and can be used over any half-width photo or copy/pasted and reshaped to fit other photo layouts as needed.</a:t>
            </a:r>
          </a:p>
        </p:txBody>
      </p:sp>
      <p:pic>
        <p:nvPicPr>
          <p:cNvPr id="5" name="Picture Placeholder 4"/>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7076" b="7076"/>
          <a:stretch>
            <a:fillRect/>
          </a:stretch>
        </p:blipFill>
        <p:spPr/>
      </p:pic>
    </p:spTree>
    <p:extLst>
      <p:ext uri="{BB962C8B-B14F-4D97-AF65-F5344CB8AC3E}">
        <p14:creationId xmlns:p14="http://schemas.microsoft.com/office/powerpoint/2010/main" val="387973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Demo</a:t>
            </a:r>
            <a:endParaRPr lang="en-US" dirty="0"/>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Using this really cool feature</a:t>
            </a:r>
          </a:p>
        </p:txBody>
      </p:sp>
      <p:sp>
        <p:nvSpPr>
          <p:cNvPr id="2" name="Text Placeholder 1">
            <a:extLst>
              <a:ext uri="{FF2B5EF4-FFF2-40B4-BE49-F238E27FC236}">
                <a16:creationId xmlns:a16="http://schemas.microsoft.com/office/drawing/2014/main" id="{D2759D0F-C34D-4DA2-9743-6BAB125B6D37}"/>
              </a:ext>
            </a:extLst>
          </p:cNvPr>
          <p:cNvSpPr>
            <a:spLocks noGrp="1"/>
          </p:cNvSpPr>
          <p:nvPr>
            <p:ph type="body" sz="quarter" idx="25"/>
          </p:nvPr>
        </p:nvSpPr>
        <p:spPr/>
        <p:txBody>
          <a:bodyPr/>
          <a:lstStyle/>
          <a:p>
            <a:r>
              <a:rPr lang="en-US" dirty="0"/>
              <a:t>Speaker</a:t>
            </a:r>
          </a:p>
        </p:txBody>
      </p:sp>
      <p:sp>
        <p:nvSpPr>
          <p:cNvPr id="4" name="Text Placeholder 3">
            <a:extLst>
              <a:ext uri="{FF2B5EF4-FFF2-40B4-BE49-F238E27FC236}">
                <a16:creationId xmlns:a16="http://schemas.microsoft.com/office/drawing/2014/main" id="{CBB44B30-1CED-4603-B6E1-C988A64F62F2}"/>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72632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2B98888-B54F-481F-92C5-3F043D750861}"/>
              </a:ext>
            </a:extLst>
          </p:cNvPr>
          <p:cNvSpPr>
            <a:spLocks noGrp="1"/>
          </p:cNvSpPr>
          <p:nvPr>
            <p:ph type="title"/>
          </p:nvPr>
        </p:nvSpPr>
        <p:spPr/>
        <p:txBody>
          <a:bodyPr/>
          <a:lstStyle/>
          <a:p>
            <a:r>
              <a:rPr lang="en-US" dirty="0"/>
              <a:t>Hidden text slide</a:t>
            </a:r>
          </a:p>
        </p:txBody>
      </p:sp>
      <p:sp>
        <p:nvSpPr>
          <p:cNvPr id="12" name="Content Placeholder 11">
            <a:extLst>
              <a:ext uri="{FF2B5EF4-FFF2-40B4-BE49-F238E27FC236}">
                <a16:creationId xmlns:a16="http://schemas.microsoft.com/office/drawing/2014/main" id="{F6F07323-1E7F-4208-8E96-1A05464C801F}"/>
              </a:ext>
            </a:extLst>
          </p:cNvPr>
          <p:cNvSpPr>
            <a:spLocks noGrp="1"/>
          </p:cNvSpPr>
          <p:nvPr>
            <p:ph sz="quarter" idx="12"/>
          </p:nvPr>
        </p:nvSpPr>
        <p:spPr/>
        <p:txBody>
          <a:bodyPr/>
          <a:lstStyle/>
          <a:p>
            <a:r>
              <a:rPr lang="en-US" dirty="0"/>
              <a:t>Some speakers at Microsoft like to use this slide for hidden “notes slides”. These can be useful for providing details around demos (key points; code/script location; etc.).</a:t>
            </a:r>
          </a:p>
          <a:p>
            <a:r>
              <a:rPr lang="en-US" dirty="0"/>
              <a:t>Delete it if you don’t want to use it.</a:t>
            </a:r>
          </a:p>
        </p:txBody>
      </p:sp>
    </p:spTree>
    <p:extLst>
      <p:ext uri="{BB962C8B-B14F-4D97-AF65-F5344CB8AC3E}">
        <p14:creationId xmlns:p14="http://schemas.microsoft.com/office/powerpoint/2010/main" val="758718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Sample charts and visuals</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16542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t>Standard Pie chart</a:t>
            </a:r>
            <a:endParaRPr lang="en-US" dirty="0"/>
          </a:p>
        </p:txBody>
      </p:sp>
      <p:sp>
        <p:nvSpPr>
          <p:cNvPr id="5" name="Subtitle 4">
            <a:extLst>
              <a:ext uri="{FF2B5EF4-FFF2-40B4-BE49-F238E27FC236}">
                <a16:creationId xmlns:a16="http://schemas.microsoft.com/office/drawing/2014/main" id="{6F49359C-F24F-A645-A894-A67AC698B3AF}"/>
              </a:ext>
            </a:extLst>
          </p:cNvPr>
          <p:cNvSpPr>
            <a:spLocks noGrp="1"/>
          </p:cNvSpPr>
          <p:nvPr>
            <p:ph type="subTitle" idx="27"/>
          </p:nvPr>
        </p:nvSpPr>
        <p:spPr>
          <a:xfrm>
            <a:off x="457200" y="1051560"/>
            <a:ext cx="11277600" cy="685800"/>
          </a:xfrm>
        </p:spPr>
        <p:txBody>
          <a:bodyPr/>
          <a:lstStyle/>
          <a:p>
            <a:r>
              <a:rPr lang="en-US" dirty="0"/>
              <a:t>Sample chart title can be added here</a:t>
            </a:r>
          </a:p>
        </p:txBody>
      </p:sp>
      <p:graphicFrame>
        <p:nvGraphicFramePr>
          <p:cNvPr id="8" name="Chart 7"/>
          <p:cNvGraphicFramePr/>
          <p:nvPr/>
        </p:nvGraphicFramePr>
        <p:xfrm>
          <a:off x="3243630" y="1181100"/>
          <a:ext cx="6404660" cy="52136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75743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Standard Bar chart</a:t>
            </a:r>
          </a:p>
        </p:txBody>
      </p:sp>
      <p:grpSp>
        <p:nvGrpSpPr>
          <p:cNvPr id="28" name="Group 27">
            <a:extLst>
              <a:ext uri="{FF2B5EF4-FFF2-40B4-BE49-F238E27FC236}">
                <a16:creationId xmlns:a16="http://schemas.microsoft.com/office/drawing/2014/main" id="{4E373315-8D02-1543-93AB-99B660EB01D0}"/>
              </a:ext>
            </a:extLst>
          </p:cNvPr>
          <p:cNvGrpSpPr/>
          <p:nvPr/>
        </p:nvGrpSpPr>
        <p:grpSpPr>
          <a:xfrm>
            <a:off x="395413" y="1246991"/>
            <a:ext cx="11401172" cy="4855680"/>
            <a:chOff x="395413" y="198726"/>
            <a:chExt cx="11401172" cy="4855680"/>
          </a:xfrm>
        </p:grpSpPr>
        <p:graphicFrame>
          <p:nvGraphicFramePr>
            <p:cNvPr id="6" name="Chart 5"/>
            <p:cNvGraphicFramePr/>
            <p:nvPr/>
          </p:nvGraphicFramePr>
          <p:xfrm>
            <a:off x="395413" y="198726"/>
            <a:ext cx="11401172" cy="4449606"/>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 22">
              <a:extLst>
                <a:ext uri="{FF2B5EF4-FFF2-40B4-BE49-F238E27FC236}">
                  <a16:creationId xmlns:a16="http://schemas.microsoft.com/office/drawing/2014/main" id="{2613694F-156D-ED42-BB7F-9E8CE306345F}"/>
                </a:ext>
              </a:extLst>
            </p:cNvPr>
            <p:cNvGrpSpPr/>
            <p:nvPr/>
          </p:nvGrpSpPr>
          <p:grpSpPr>
            <a:xfrm>
              <a:off x="2590800" y="4379976"/>
              <a:ext cx="1066800" cy="674430"/>
              <a:chOff x="2590800" y="4379976"/>
              <a:chExt cx="1066800" cy="674430"/>
            </a:xfrm>
          </p:grpSpPr>
          <p:sp>
            <p:nvSpPr>
              <p:cNvPr id="12" name="Rectangle 11"/>
              <p:cNvSpPr/>
              <p:nvPr/>
            </p:nvSpPr>
            <p:spPr>
              <a:xfrm>
                <a:off x="2590800" y="4654296"/>
                <a:ext cx="1066800" cy="400110"/>
              </a:xfrm>
              <a:prstGeom prst="rect">
                <a:avLst/>
              </a:prstGeom>
            </p:spPr>
            <p:txBody>
              <a:bodyPr wrap="square">
                <a:spAutoFit/>
              </a:bodyPr>
              <a:lstStyle/>
              <a:p>
                <a:pPr algn="ctr"/>
                <a:r>
                  <a:rPr lang="en-US" sz="2000" b="1" spc="-102" dirty="0">
                    <a:ln w="3175">
                      <a:noFill/>
                    </a:ln>
                    <a:latin typeface="Segoe UI Semibold" charset="0"/>
                    <a:ea typeface="Segoe UI Semibold" charset="0"/>
                    <a:cs typeface="Segoe UI Semibold" charset="0"/>
                  </a:rPr>
                  <a:t>Label 1</a:t>
                </a:r>
                <a:endParaRPr lang="en-US" sz="2000" b="1" dirty="0">
                  <a:latin typeface="Segoe UI Semibold" charset="0"/>
                  <a:ea typeface="Segoe UI Semibold" charset="0"/>
                  <a:cs typeface="Segoe UI Semibold" charset="0"/>
                </a:endParaRPr>
              </a:p>
            </p:txBody>
          </p:sp>
          <p:cxnSp>
            <p:nvCxnSpPr>
              <p:cNvPr id="17" name="Straight Connector 16"/>
              <p:cNvCxnSpPr/>
              <p:nvPr/>
            </p:nvCxnSpPr>
            <p:spPr>
              <a:xfrm>
                <a:off x="31242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E51928B-EC25-4144-A787-5874348C1AD0}"/>
                </a:ext>
              </a:extLst>
            </p:cNvPr>
            <p:cNvGrpSpPr/>
            <p:nvPr/>
          </p:nvGrpSpPr>
          <p:grpSpPr>
            <a:xfrm>
              <a:off x="5474379" y="4379976"/>
              <a:ext cx="923458" cy="674430"/>
              <a:chOff x="5474379" y="4379976"/>
              <a:chExt cx="923458" cy="674430"/>
            </a:xfrm>
          </p:grpSpPr>
          <p:sp>
            <p:nvSpPr>
              <p:cNvPr id="13" name="Rectangle 12"/>
              <p:cNvSpPr/>
              <p:nvPr/>
            </p:nvSpPr>
            <p:spPr>
              <a:xfrm>
                <a:off x="5474379"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2</a:t>
                </a:r>
                <a:endParaRPr lang="en-US" sz="2000" b="1" dirty="0">
                  <a:latin typeface="Segoe UI Semibold" charset="0"/>
                  <a:ea typeface="Segoe UI Semibold" charset="0"/>
                  <a:cs typeface="Segoe UI Semibold" charset="0"/>
                </a:endParaRPr>
              </a:p>
            </p:txBody>
          </p:sp>
          <p:cxnSp>
            <p:nvCxnSpPr>
              <p:cNvPr id="18" name="Straight Connector 17"/>
              <p:cNvCxnSpPr/>
              <p:nvPr/>
            </p:nvCxnSpPr>
            <p:spPr>
              <a:xfrm>
                <a:off x="6019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539B9E8-C81C-9149-B747-D76DAAB0E6AF}"/>
                </a:ext>
              </a:extLst>
            </p:cNvPr>
            <p:cNvGrpSpPr/>
            <p:nvPr/>
          </p:nvGrpSpPr>
          <p:grpSpPr>
            <a:xfrm>
              <a:off x="6761330" y="4379976"/>
              <a:ext cx="923458" cy="674430"/>
              <a:chOff x="6761330" y="4379976"/>
              <a:chExt cx="923458" cy="674430"/>
            </a:xfrm>
          </p:grpSpPr>
          <p:sp>
            <p:nvSpPr>
              <p:cNvPr id="14" name="Rectangle 13"/>
              <p:cNvSpPr/>
              <p:nvPr/>
            </p:nvSpPr>
            <p:spPr>
              <a:xfrm>
                <a:off x="6761330"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3</a:t>
                </a:r>
                <a:endParaRPr lang="en-US" sz="2000" b="1" dirty="0">
                  <a:latin typeface="Segoe UI Semibold" charset="0"/>
                  <a:ea typeface="Segoe UI Semibold" charset="0"/>
                  <a:cs typeface="Segoe UI Semibold" charset="0"/>
                </a:endParaRPr>
              </a:p>
            </p:txBody>
          </p:sp>
          <p:cxnSp>
            <p:nvCxnSpPr>
              <p:cNvPr id="19" name="Straight Connector 18"/>
              <p:cNvCxnSpPr/>
              <p:nvPr/>
            </p:nvCxnSpPr>
            <p:spPr>
              <a:xfrm>
                <a:off x="7240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DB241D-37D6-B349-A5A2-14DEA8F8EE02}"/>
                </a:ext>
              </a:extLst>
            </p:cNvPr>
            <p:cNvGrpSpPr/>
            <p:nvPr/>
          </p:nvGrpSpPr>
          <p:grpSpPr>
            <a:xfrm>
              <a:off x="8076119" y="4379976"/>
              <a:ext cx="928267" cy="674430"/>
              <a:chOff x="8076119" y="4379976"/>
              <a:chExt cx="928267" cy="674430"/>
            </a:xfrm>
          </p:grpSpPr>
          <p:sp>
            <p:nvSpPr>
              <p:cNvPr id="15" name="Rectangle 14"/>
              <p:cNvSpPr/>
              <p:nvPr/>
            </p:nvSpPr>
            <p:spPr>
              <a:xfrm>
                <a:off x="8076119" y="4654296"/>
                <a:ext cx="928267"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4</a:t>
                </a:r>
                <a:endParaRPr lang="en-US" sz="2000" b="1" dirty="0">
                  <a:latin typeface="Segoe UI Semibold" charset="0"/>
                  <a:ea typeface="Segoe UI Semibold" charset="0"/>
                  <a:cs typeface="Segoe UI Semibold" charset="0"/>
                </a:endParaRPr>
              </a:p>
            </p:txBody>
          </p:sp>
          <p:cxnSp>
            <p:nvCxnSpPr>
              <p:cNvPr id="20" name="Straight Connector 19"/>
              <p:cNvCxnSpPr/>
              <p:nvPr/>
            </p:nvCxnSpPr>
            <p:spPr>
              <a:xfrm>
                <a:off x="8537337"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BDF57CA-318E-8640-A0C6-5B8291074304}"/>
                </a:ext>
              </a:extLst>
            </p:cNvPr>
            <p:cNvGrpSpPr/>
            <p:nvPr/>
          </p:nvGrpSpPr>
          <p:grpSpPr>
            <a:xfrm>
              <a:off x="9558754" y="4379976"/>
              <a:ext cx="923458" cy="674430"/>
              <a:chOff x="9558754" y="4379976"/>
              <a:chExt cx="923458" cy="674430"/>
            </a:xfrm>
          </p:grpSpPr>
          <p:sp>
            <p:nvSpPr>
              <p:cNvPr id="16" name="Rectangle 15"/>
              <p:cNvSpPr/>
              <p:nvPr/>
            </p:nvSpPr>
            <p:spPr>
              <a:xfrm>
                <a:off x="9558754"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5</a:t>
                </a:r>
                <a:endParaRPr lang="en-US" sz="2000" b="1" dirty="0">
                  <a:latin typeface="Segoe UI Semibold" charset="0"/>
                  <a:ea typeface="Segoe UI Semibold" charset="0"/>
                  <a:cs typeface="Segoe UI Semibold" charset="0"/>
                </a:endParaRPr>
              </a:p>
            </p:txBody>
          </p:sp>
          <p:cxnSp>
            <p:nvCxnSpPr>
              <p:cNvPr id="21" name="Straight Connector 20"/>
              <p:cNvCxnSpPr/>
              <p:nvPr/>
            </p:nvCxnSpPr>
            <p:spPr>
              <a:xfrm>
                <a:off x="1003859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363659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Timeline</a:t>
            </a:r>
            <a:endParaRPr lang="en-US" dirty="0"/>
          </a:p>
        </p:txBody>
      </p:sp>
      <p:sp>
        <p:nvSpPr>
          <p:cNvPr id="5" name="Subtitle 4">
            <a:extLst>
              <a:ext uri="{FF2B5EF4-FFF2-40B4-BE49-F238E27FC236}">
                <a16:creationId xmlns:a16="http://schemas.microsoft.com/office/drawing/2014/main" id="{CD659408-811C-4660-8771-8A77ED821FA0}"/>
              </a:ext>
            </a:extLst>
          </p:cNvPr>
          <p:cNvSpPr>
            <a:spLocks noGrp="1"/>
          </p:cNvSpPr>
          <p:nvPr>
            <p:ph type="subTitle" idx="27"/>
          </p:nvPr>
        </p:nvSpPr>
        <p:spPr>
          <a:xfrm>
            <a:off x="457200" y="1051560"/>
            <a:ext cx="11277600" cy="685800"/>
          </a:xfrm>
        </p:spPr>
        <p:txBody>
          <a:bodyPr/>
          <a:lstStyle/>
          <a:p>
            <a:endParaRPr lang="en-US"/>
          </a:p>
        </p:txBody>
      </p:sp>
      <p:sp useBgFill="1">
        <p:nvSpPr>
          <p:cNvPr id="3" name="Oval 2"/>
          <p:cNvSpPr/>
          <p:nvPr/>
        </p:nvSpPr>
        <p:spPr bwMode="auto">
          <a:xfrm>
            <a:off x="268928"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 name="Oval 3"/>
          <p:cNvSpPr/>
          <p:nvPr/>
        </p:nvSpPr>
        <p:spPr bwMode="auto">
          <a:xfrm>
            <a:off x="11536509"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57186" y="3764314"/>
            <a:ext cx="10879323" cy="0"/>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p:cNvSpPr/>
          <p:nvPr/>
        </p:nvSpPr>
        <p:spPr bwMode="auto">
          <a:xfrm>
            <a:off x="873005"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JAN 13’</a:t>
            </a:r>
          </a:p>
        </p:txBody>
      </p:sp>
      <p:sp>
        <p:nvSpPr>
          <p:cNvPr id="8" name="Rectangle 7"/>
          <p:cNvSpPr/>
          <p:nvPr/>
        </p:nvSpPr>
        <p:spPr bwMode="auto">
          <a:xfrm>
            <a:off x="174364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FEB 13’</a:t>
            </a:r>
          </a:p>
        </p:txBody>
      </p:sp>
      <p:sp>
        <p:nvSpPr>
          <p:cNvPr id="9" name="Rectangle 8"/>
          <p:cNvSpPr/>
          <p:nvPr/>
        </p:nvSpPr>
        <p:spPr bwMode="auto">
          <a:xfrm>
            <a:off x="261428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MAR 13”</a:t>
            </a:r>
          </a:p>
        </p:txBody>
      </p:sp>
      <p:sp>
        <p:nvSpPr>
          <p:cNvPr id="10" name="Rectangle 9"/>
          <p:cNvSpPr/>
          <p:nvPr/>
        </p:nvSpPr>
        <p:spPr bwMode="auto">
          <a:xfrm>
            <a:off x="348492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APR 13’</a:t>
            </a:r>
          </a:p>
        </p:txBody>
      </p:sp>
      <p:sp>
        <p:nvSpPr>
          <p:cNvPr id="11" name="Rectangle 10"/>
          <p:cNvSpPr/>
          <p:nvPr/>
        </p:nvSpPr>
        <p:spPr bwMode="auto">
          <a:xfrm>
            <a:off x="435556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MAY 13’</a:t>
            </a:r>
          </a:p>
        </p:txBody>
      </p:sp>
      <p:sp>
        <p:nvSpPr>
          <p:cNvPr id="12" name="Rectangle 11"/>
          <p:cNvSpPr/>
          <p:nvPr/>
        </p:nvSpPr>
        <p:spPr bwMode="auto">
          <a:xfrm>
            <a:off x="522620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JUN 13’</a:t>
            </a:r>
          </a:p>
        </p:txBody>
      </p:sp>
      <p:sp>
        <p:nvSpPr>
          <p:cNvPr id="13" name="Rectangle 12"/>
          <p:cNvSpPr/>
          <p:nvPr/>
        </p:nvSpPr>
        <p:spPr bwMode="auto">
          <a:xfrm>
            <a:off x="6096848"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JUL 13’</a:t>
            </a:r>
          </a:p>
        </p:txBody>
      </p:sp>
      <p:sp>
        <p:nvSpPr>
          <p:cNvPr id="14" name="Rectangle 13"/>
          <p:cNvSpPr/>
          <p:nvPr/>
        </p:nvSpPr>
        <p:spPr bwMode="auto">
          <a:xfrm>
            <a:off x="696748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AUG 13’</a:t>
            </a:r>
          </a:p>
        </p:txBody>
      </p:sp>
      <p:sp>
        <p:nvSpPr>
          <p:cNvPr id="15" name="Rectangle 14"/>
          <p:cNvSpPr/>
          <p:nvPr/>
        </p:nvSpPr>
        <p:spPr bwMode="auto">
          <a:xfrm>
            <a:off x="783812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SEP 13’</a:t>
            </a:r>
          </a:p>
        </p:txBody>
      </p:sp>
      <p:sp>
        <p:nvSpPr>
          <p:cNvPr id="16" name="Rectangle 15"/>
          <p:cNvSpPr/>
          <p:nvPr/>
        </p:nvSpPr>
        <p:spPr bwMode="auto">
          <a:xfrm>
            <a:off x="870876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OCT 13’</a:t>
            </a:r>
          </a:p>
        </p:txBody>
      </p:sp>
      <p:sp>
        <p:nvSpPr>
          <p:cNvPr id="17" name="Rectangle 16"/>
          <p:cNvSpPr/>
          <p:nvPr/>
        </p:nvSpPr>
        <p:spPr bwMode="auto">
          <a:xfrm>
            <a:off x="9579410"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NOV 13’</a:t>
            </a:r>
          </a:p>
        </p:txBody>
      </p:sp>
      <p:sp>
        <p:nvSpPr>
          <p:cNvPr id="18" name="Rectangle 17"/>
          <p:cNvSpPr/>
          <p:nvPr/>
        </p:nvSpPr>
        <p:spPr bwMode="auto">
          <a:xfrm>
            <a:off x="10450051" y="3570185"/>
            <a:ext cx="87064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DEC 13’</a:t>
            </a:r>
          </a:p>
        </p:txBody>
      </p:sp>
      <p:cxnSp>
        <p:nvCxnSpPr>
          <p:cNvPr id="22" name="Straight Connector 21"/>
          <p:cNvCxnSpPr/>
          <p:nvPr/>
        </p:nvCxnSpPr>
        <p:spPr>
          <a:xfrm>
            <a:off x="3897282"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7379844"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5638563"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2156001"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9121125"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Rectangle 27"/>
          <p:cNvSpPr/>
          <p:nvPr/>
        </p:nvSpPr>
        <p:spPr bwMode="auto">
          <a:xfrm>
            <a:off x="1156648"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Text Here</a:t>
            </a:r>
          </a:p>
        </p:txBody>
      </p:sp>
      <p:sp>
        <p:nvSpPr>
          <p:cNvPr id="29" name="Rectangle 28"/>
          <p:cNvSpPr/>
          <p:nvPr/>
        </p:nvSpPr>
        <p:spPr bwMode="auto">
          <a:xfrm>
            <a:off x="4639210"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0" name="Rectangle 29"/>
          <p:cNvSpPr/>
          <p:nvPr/>
        </p:nvSpPr>
        <p:spPr bwMode="auto">
          <a:xfrm>
            <a:off x="8121772"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2" name="Rectangle 31"/>
          <p:cNvSpPr/>
          <p:nvPr/>
        </p:nvSpPr>
        <p:spPr bwMode="auto">
          <a:xfrm>
            <a:off x="6378078"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4" name="Rectangle 33"/>
          <p:cNvSpPr/>
          <p:nvPr/>
        </p:nvSpPr>
        <p:spPr bwMode="auto">
          <a:xfrm>
            <a:off x="2897929"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312098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D442-3DFA-4C7A-8BAA-9190A85FEF19}"/>
              </a:ext>
            </a:extLst>
          </p:cNvPr>
          <p:cNvSpPr>
            <a:spLocks noGrp="1"/>
          </p:cNvSpPr>
          <p:nvPr>
            <p:ph type="title"/>
          </p:nvPr>
        </p:nvSpPr>
        <p:spPr/>
        <p:txBody>
          <a:bodyPr>
            <a:normAutofit/>
          </a:bodyPr>
          <a:lstStyle/>
          <a:p>
            <a:r>
              <a:rPr lang="en-US" dirty="0"/>
              <a:t>Azure Pipelines</a:t>
            </a:r>
          </a:p>
        </p:txBody>
      </p:sp>
      <p:sp>
        <p:nvSpPr>
          <p:cNvPr id="10" name="Subtitle 9">
            <a:extLst>
              <a:ext uri="{FF2B5EF4-FFF2-40B4-BE49-F238E27FC236}">
                <a16:creationId xmlns:a16="http://schemas.microsoft.com/office/drawing/2014/main" id="{55624BEB-D49A-4711-9C33-365BD394A298}"/>
              </a:ext>
            </a:extLst>
          </p:cNvPr>
          <p:cNvSpPr>
            <a:spLocks noGrp="1"/>
          </p:cNvSpPr>
          <p:nvPr>
            <p:ph type="subTitle" idx="27"/>
          </p:nvPr>
        </p:nvSpPr>
        <p:spPr/>
        <p:txBody>
          <a:bodyPr/>
          <a:lstStyle/>
          <a:p>
            <a:r>
              <a:rPr lang="en-US" dirty="0"/>
              <a:t>Streamlined Build and Release experience</a:t>
            </a:r>
          </a:p>
        </p:txBody>
      </p:sp>
      <p:sp>
        <p:nvSpPr>
          <p:cNvPr id="7" name="Content Placeholder 6">
            <a:extLst>
              <a:ext uri="{FF2B5EF4-FFF2-40B4-BE49-F238E27FC236}">
                <a16:creationId xmlns:a16="http://schemas.microsoft.com/office/drawing/2014/main" id="{4565A182-BADE-4CB5-9211-5FFA46526D6F}"/>
              </a:ext>
            </a:extLst>
          </p:cNvPr>
          <p:cNvSpPr>
            <a:spLocks noGrp="1"/>
          </p:cNvSpPr>
          <p:nvPr>
            <p:ph idx="32"/>
          </p:nvPr>
        </p:nvSpPr>
        <p:spPr>
          <a:xfrm>
            <a:off x="457200" y="6181859"/>
            <a:ext cx="11277599" cy="637274"/>
          </a:xfrm>
        </p:spPr>
        <p:txBody>
          <a:bodyPr/>
          <a:lstStyle/>
          <a:p>
            <a:r>
              <a:rPr lang="en-US" sz="2400" dirty="0"/>
              <a:t>Create pipeline via Azure CLI</a:t>
            </a:r>
          </a:p>
        </p:txBody>
      </p:sp>
      <p:pic>
        <p:nvPicPr>
          <p:cNvPr id="8" name="Picture 7">
            <a:extLst>
              <a:ext uri="{FF2B5EF4-FFF2-40B4-BE49-F238E27FC236}">
                <a16:creationId xmlns:a16="http://schemas.microsoft.com/office/drawing/2014/main" id="{A4A7B594-7121-4240-A544-415449F607A1}"/>
              </a:ext>
            </a:extLst>
          </p:cNvPr>
          <p:cNvPicPr>
            <a:picLocks noChangeAspect="1"/>
          </p:cNvPicPr>
          <p:nvPr/>
        </p:nvPicPr>
        <p:blipFill>
          <a:blip r:embed="rId3"/>
          <a:stretch>
            <a:fillRect/>
          </a:stretch>
        </p:blipFill>
        <p:spPr>
          <a:xfrm>
            <a:off x="457200" y="1686560"/>
            <a:ext cx="6327609" cy="4366815"/>
          </a:xfrm>
          <a:prstGeom prst="rect">
            <a:avLst/>
          </a:prstGeom>
        </p:spPr>
      </p:pic>
      <p:pic>
        <p:nvPicPr>
          <p:cNvPr id="9" name="Picture 8">
            <a:extLst>
              <a:ext uri="{FF2B5EF4-FFF2-40B4-BE49-F238E27FC236}">
                <a16:creationId xmlns:a16="http://schemas.microsoft.com/office/drawing/2014/main" id="{24C44783-AFD7-4193-B35A-207A26910290}"/>
              </a:ext>
            </a:extLst>
          </p:cNvPr>
          <p:cNvPicPr>
            <a:picLocks noChangeAspect="1"/>
          </p:cNvPicPr>
          <p:nvPr/>
        </p:nvPicPr>
        <p:blipFill>
          <a:blip r:embed="rId4"/>
          <a:stretch>
            <a:fillRect/>
          </a:stretch>
        </p:blipFill>
        <p:spPr>
          <a:xfrm>
            <a:off x="6644906" y="2257278"/>
            <a:ext cx="5547094" cy="3225378"/>
          </a:xfrm>
          <a:prstGeom prst="rect">
            <a:avLst/>
          </a:prstGeom>
        </p:spPr>
      </p:pic>
    </p:spTree>
    <p:extLst>
      <p:ext uri="{BB962C8B-B14F-4D97-AF65-F5344CB8AC3E}">
        <p14:creationId xmlns:p14="http://schemas.microsoft.com/office/powerpoint/2010/main" val="705981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Main text is 24pt Segoe UI Regular. </a:t>
            </a:r>
            <a:br>
              <a:rPr lang="en-US" dirty="0"/>
            </a:br>
            <a:r>
              <a:rPr lang="en-US" dirty="0"/>
              <a:t>Keep right side of slide clear for graphs or illustrations.</a:t>
            </a:r>
          </a:p>
        </p:txBody>
      </p:sp>
      <p:sp>
        <p:nvSpPr>
          <p:cNvPr id="2" name="Rectangle 1"/>
          <p:cNvSpPr>
            <a:spLocks noChangeAspect="1"/>
          </p:cNvSpPr>
          <p:nvPr/>
        </p:nvSpPr>
        <p:spPr bwMode="auto">
          <a:xfrm>
            <a:off x="4718029" y="5120774"/>
            <a:ext cx="1409164" cy="9870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solidFill>
                  <a:schemeClr val="tx2"/>
                </a:solidFill>
                <a:latin typeface="Segoe UI Semibold" charset="0"/>
                <a:ea typeface="Segoe UI Semibold" charset="0"/>
                <a:cs typeface="Segoe UI Semibold" charset="0"/>
              </a:rPr>
              <a:t>2011</a:t>
            </a:r>
          </a:p>
        </p:txBody>
      </p:sp>
      <p:sp>
        <p:nvSpPr>
          <p:cNvPr id="10" name="Rectangle 9"/>
          <p:cNvSpPr>
            <a:spLocks noChangeAspect="1"/>
          </p:cNvSpPr>
          <p:nvPr/>
        </p:nvSpPr>
        <p:spPr bwMode="auto">
          <a:xfrm>
            <a:off x="6125951" y="4151116"/>
            <a:ext cx="1409164" cy="1956753"/>
          </a:xfrm>
          <a:prstGeom prst="rect">
            <a:avLst/>
          </a:prstGeom>
          <a:solidFill>
            <a:srgbClr val="8DC3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noChangeAspect="1"/>
          </p:cNvSpPr>
          <p:nvPr/>
        </p:nvSpPr>
        <p:spPr bwMode="auto">
          <a:xfrm>
            <a:off x="7516333" y="3135067"/>
            <a:ext cx="1409164" cy="2972802"/>
          </a:xfrm>
          <a:prstGeom prst="rect">
            <a:avLst/>
          </a:prstGeom>
          <a:solidFill>
            <a:srgbClr val="4D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noChangeAspect="1"/>
          </p:cNvSpPr>
          <p:nvPr/>
        </p:nvSpPr>
        <p:spPr bwMode="auto">
          <a:xfrm>
            <a:off x="8915936" y="2197174"/>
            <a:ext cx="1409164" cy="3910695"/>
          </a:xfrm>
          <a:prstGeom prst="rect">
            <a:avLst/>
          </a:prstGeom>
          <a:solidFill>
            <a:srgbClr val="068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noChangeAspect="1"/>
          </p:cNvSpPr>
          <p:nvPr/>
        </p:nvSpPr>
        <p:spPr bwMode="auto">
          <a:xfrm>
            <a:off x="10324285" y="1181100"/>
            <a:ext cx="1409164" cy="49267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gradFill>
                  <a:gsLst>
                    <a:gs pos="0">
                      <a:srgbClr val="FFFFFF"/>
                    </a:gs>
                    <a:gs pos="100000">
                      <a:srgbClr val="FFFFFF"/>
                    </a:gs>
                  </a:gsLst>
                  <a:lin ang="5400000" scaled="0"/>
                </a:gradFill>
                <a:latin typeface="Segoe UI Semibold" charset="0"/>
                <a:ea typeface="Segoe UI Semibold" charset="0"/>
                <a:cs typeface="Segoe UI Semibold" charset="0"/>
              </a:rPr>
              <a:t>2016</a:t>
            </a:r>
          </a:p>
        </p:txBody>
      </p:sp>
    </p:spTree>
    <p:extLst>
      <p:ext uri="{BB962C8B-B14F-4D97-AF65-F5344CB8AC3E}">
        <p14:creationId xmlns:p14="http://schemas.microsoft.com/office/powerpoint/2010/main" val="58784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1"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2" presetClass="entr" presetSubtype="4"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p:tgtEl>
                                          <p:spTgt spid="10"/>
                                        </p:tgtEl>
                                        <p:attrNameLst>
                                          <p:attrName>ppt_y</p:attrName>
                                        </p:attrNameLst>
                                      </p:cBhvr>
                                      <p:tavLst>
                                        <p:tav tm="0">
                                          <p:val>
                                            <p:strVal val="#ppt_y+#ppt_h*1.125000"/>
                                          </p:val>
                                        </p:tav>
                                        <p:tav tm="100000">
                                          <p:val>
                                            <p:strVal val="#ppt_y"/>
                                          </p:val>
                                        </p:tav>
                                      </p:tavLst>
                                    </p:anim>
                                    <p:animEffect transition="in" filter="wipe(up)">
                                      <p:cBhvr>
                                        <p:cTn id="15" dur="750"/>
                                        <p:tgtEl>
                                          <p:spTgt spid="10"/>
                                        </p:tgtEl>
                                      </p:cBhvr>
                                    </p:animEffect>
                                  </p:childTnLst>
                                </p:cTn>
                              </p:par>
                              <p:par>
                                <p:cTn id="16" presetID="10" presetClass="entr" presetSubtype="0" fill="hold" grpId="1"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600"/>
                                        <p:tgtEl>
                                          <p:spTgt spid="10"/>
                                        </p:tgtEl>
                                      </p:cBhvr>
                                    </p:animEffect>
                                  </p:childTnLst>
                                </p:cTn>
                              </p:par>
                              <p:par>
                                <p:cTn id="19" presetID="12" presetClass="entr" presetSubtype="4" fill="hold" grpId="0" nodeType="withEffect">
                                  <p:stCondLst>
                                    <p:cond delay="12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p:tgtEl>
                                          <p:spTgt spid="11"/>
                                        </p:tgtEl>
                                        <p:attrNameLst>
                                          <p:attrName>ppt_y</p:attrName>
                                        </p:attrNameLst>
                                      </p:cBhvr>
                                      <p:tavLst>
                                        <p:tav tm="0">
                                          <p:val>
                                            <p:strVal val="#ppt_y+#ppt_h*1.125000"/>
                                          </p:val>
                                        </p:tav>
                                        <p:tav tm="100000">
                                          <p:val>
                                            <p:strVal val="#ppt_y"/>
                                          </p:val>
                                        </p:tav>
                                      </p:tavLst>
                                    </p:anim>
                                    <p:animEffect transition="in" filter="wipe(up)">
                                      <p:cBhvr>
                                        <p:cTn id="22" dur="1000"/>
                                        <p:tgtEl>
                                          <p:spTgt spid="11"/>
                                        </p:tgtEl>
                                      </p:cBhvr>
                                    </p:animEffect>
                                  </p:childTnLst>
                                </p:cTn>
                              </p:par>
                              <p:par>
                                <p:cTn id="23" presetID="10" presetClass="entr" presetSubtype="0" fill="hold" grpId="1"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2" presetClass="entr" presetSubtype="4" fill="hold" grpId="0"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250"/>
                                        <p:tgtEl>
                                          <p:spTgt spid="12"/>
                                        </p:tgtEl>
                                        <p:attrNameLst>
                                          <p:attrName>ppt_y</p:attrName>
                                        </p:attrNameLst>
                                      </p:cBhvr>
                                      <p:tavLst>
                                        <p:tav tm="0">
                                          <p:val>
                                            <p:strVal val="#ppt_y+#ppt_h*1.125000"/>
                                          </p:val>
                                        </p:tav>
                                        <p:tav tm="100000">
                                          <p:val>
                                            <p:strVal val="#ppt_y"/>
                                          </p:val>
                                        </p:tav>
                                      </p:tavLst>
                                    </p:anim>
                                    <p:animEffect transition="in" filter="wipe(up)">
                                      <p:cBhvr>
                                        <p:cTn id="29" dur="1250"/>
                                        <p:tgtEl>
                                          <p:spTgt spid="12"/>
                                        </p:tgtEl>
                                      </p:cBhvr>
                                    </p:animEffect>
                                  </p:childTnLst>
                                </p:cTn>
                              </p:par>
                              <p:par>
                                <p:cTn id="30" presetID="10" presetClass="entr" presetSubtype="0" fill="hold" grpId="1"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50"/>
                                        <p:tgtEl>
                                          <p:spTgt spid="12"/>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500"/>
                                        <p:tgtEl>
                                          <p:spTgt spid="13"/>
                                        </p:tgtEl>
                                        <p:attrNameLst>
                                          <p:attrName>ppt_y</p:attrName>
                                        </p:attrNameLst>
                                      </p:cBhvr>
                                      <p:tavLst>
                                        <p:tav tm="0">
                                          <p:val>
                                            <p:strVal val="#ppt_y+#ppt_h*1.125000"/>
                                          </p:val>
                                        </p:tav>
                                        <p:tav tm="100000">
                                          <p:val>
                                            <p:strVal val="#ppt_y"/>
                                          </p:val>
                                        </p:tav>
                                      </p:tavLst>
                                    </p:anim>
                                    <p:animEffect transition="in" filter="wipe(up)">
                                      <p:cBhvr>
                                        <p:cTn id="36" dur="1500"/>
                                        <p:tgtEl>
                                          <p:spTgt spid="13"/>
                                        </p:tgtEl>
                                      </p:cBhvr>
                                    </p:animEffect>
                                  </p:childTnLst>
                                </p:cTn>
                              </p:par>
                              <p:par>
                                <p:cTn id="37" presetID="10" presetClass="entr" presetSubtype="0" fill="hold" grpId="1" nodeType="withEffect">
                                  <p:stCondLst>
                                    <p:cond delay="2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Another example of text with illustration.</a:t>
            </a:r>
          </a:p>
          <a:p>
            <a:endParaRPr lang="en-US" dirty="0"/>
          </a:p>
        </p:txBody>
      </p:sp>
      <p:grpSp>
        <p:nvGrpSpPr>
          <p:cNvPr id="4" name="Group 3"/>
          <p:cNvGrpSpPr/>
          <p:nvPr/>
        </p:nvGrpSpPr>
        <p:grpSpPr>
          <a:xfrm>
            <a:off x="5957104" y="1330941"/>
            <a:ext cx="5382616" cy="4930964"/>
            <a:chOff x="5737435" y="1008679"/>
            <a:chExt cx="5769579" cy="5285457"/>
          </a:xfrm>
        </p:grpSpPr>
        <p:pic>
          <p:nvPicPr>
            <p:cNvPr id="2" name="Picture 1"/>
            <p:cNvPicPr>
              <a:picLocks noChangeAspect="1"/>
            </p:cNvPicPr>
            <p:nvPr/>
          </p:nvPicPr>
          <p:blipFill>
            <a:blip r:embed="rId3"/>
            <a:stretch>
              <a:fillRect/>
            </a:stretch>
          </p:blipFill>
          <p:spPr>
            <a:xfrm>
              <a:off x="7943954" y="2187586"/>
              <a:ext cx="1344623" cy="4106550"/>
            </a:xfrm>
            <a:prstGeom prst="rect">
              <a:avLst/>
            </a:prstGeom>
          </p:spPr>
        </p:pic>
        <p:pic>
          <p:nvPicPr>
            <p:cNvPr id="8" name="Picture 7"/>
            <p:cNvPicPr>
              <a:picLocks noChangeAspect="1"/>
            </p:cNvPicPr>
            <p:nvPr/>
          </p:nvPicPr>
          <p:blipFill>
            <a:blip r:embed="rId4"/>
            <a:stretch>
              <a:fillRect/>
            </a:stretch>
          </p:blipFill>
          <p:spPr>
            <a:xfrm>
              <a:off x="5737435" y="2619669"/>
              <a:ext cx="1613547" cy="922026"/>
            </a:xfrm>
            <a:prstGeom prst="rect">
              <a:avLst/>
            </a:prstGeom>
          </p:spPr>
        </p:pic>
        <p:pic>
          <p:nvPicPr>
            <p:cNvPr id="9" name="Picture 8"/>
            <p:cNvPicPr>
              <a:picLocks noChangeAspect="1"/>
            </p:cNvPicPr>
            <p:nvPr/>
          </p:nvPicPr>
          <p:blipFill>
            <a:blip r:embed="rId5"/>
            <a:stretch>
              <a:fillRect/>
            </a:stretch>
          </p:blipFill>
          <p:spPr>
            <a:xfrm>
              <a:off x="6866308" y="5311472"/>
              <a:ext cx="1060963" cy="717132"/>
            </a:xfrm>
            <a:prstGeom prst="rect">
              <a:avLst/>
            </a:prstGeom>
          </p:spPr>
        </p:pic>
        <p:pic>
          <p:nvPicPr>
            <p:cNvPr id="20" name="Picture 19"/>
            <p:cNvPicPr>
              <a:picLocks noChangeAspect="1"/>
            </p:cNvPicPr>
            <p:nvPr/>
          </p:nvPicPr>
          <p:blipFill>
            <a:blip r:embed="rId6"/>
            <a:stretch>
              <a:fillRect/>
            </a:stretch>
          </p:blipFill>
          <p:spPr>
            <a:xfrm>
              <a:off x="8516321" y="1008679"/>
              <a:ext cx="1296353" cy="798479"/>
            </a:xfrm>
            <a:prstGeom prst="rect">
              <a:avLst/>
            </a:prstGeom>
          </p:spPr>
        </p:pic>
        <p:pic>
          <p:nvPicPr>
            <p:cNvPr id="21" name="Picture 20"/>
            <p:cNvPicPr>
              <a:picLocks noChangeAspect="1"/>
            </p:cNvPicPr>
            <p:nvPr/>
          </p:nvPicPr>
          <p:blipFill>
            <a:blip r:embed="rId7"/>
            <a:stretch>
              <a:fillRect/>
            </a:stretch>
          </p:blipFill>
          <p:spPr>
            <a:xfrm>
              <a:off x="9711538" y="2323424"/>
              <a:ext cx="1795476" cy="1051237"/>
            </a:xfrm>
            <a:prstGeom prst="rect">
              <a:avLst/>
            </a:prstGeom>
          </p:spPr>
        </p:pic>
        <p:pic>
          <p:nvPicPr>
            <p:cNvPr id="22" name="Picture 21"/>
            <p:cNvPicPr>
              <a:picLocks noChangeAspect="1"/>
            </p:cNvPicPr>
            <p:nvPr/>
          </p:nvPicPr>
          <p:blipFill>
            <a:blip r:embed="rId8"/>
            <a:stretch>
              <a:fillRect/>
            </a:stretch>
          </p:blipFill>
          <p:spPr>
            <a:xfrm>
              <a:off x="9771301" y="3877213"/>
              <a:ext cx="1670656" cy="1165334"/>
            </a:xfrm>
            <a:prstGeom prst="rect">
              <a:avLst/>
            </a:prstGeom>
          </p:spPr>
        </p:pic>
        <p:pic>
          <p:nvPicPr>
            <p:cNvPr id="23" name="Picture 22"/>
            <p:cNvPicPr>
              <a:picLocks noChangeAspect="1"/>
            </p:cNvPicPr>
            <p:nvPr/>
          </p:nvPicPr>
          <p:blipFill>
            <a:blip r:embed="rId9"/>
            <a:stretch>
              <a:fillRect/>
            </a:stretch>
          </p:blipFill>
          <p:spPr>
            <a:xfrm>
              <a:off x="7082056" y="1277605"/>
              <a:ext cx="567638" cy="971865"/>
            </a:xfrm>
            <a:prstGeom prst="rect">
              <a:avLst/>
            </a:prstGeom>
          </p:spPr>
        </p:pic>
        <p:pic>
          <p:nvPicPr>
            <p:cNvPr id="24" name="Picture 23"/>
            <p:cNvPicPr>
              <a:picLocks noChangeAspect="1"/>
            </p:cNvPicPr>
            <p:nvPr/>
          </p:nvPicPr>
          <p:blipFill>
            <a:blip r:embed="rId10"/>
            <a:stretch>
              <a:fillRect/>
            </a:stretch>
          </p:blipFill>
          <p:spPr>
            <a:xfrm>
              <a:off x="6723490" y="3966842"/>
              <a:ext cx="517366" cy="953576"/>
            </a:xfrm>
            <a:prstGeom prst="rect">
              <a:avLst/>
            </a:prstGeom>
          </p:spPr>
        </p:pic>
        <p:pic>
          <p:nvPicPr>
            <p:cNvPr id="25" name="Picture 24"/>
            <p:cNvPicPr>
              <a:picLocks noChangeAspect="1"/>
            </p:cNvPicPr>
            <p:nvPr/>
          </p:nvPicPr>
          <p:blipFill>
            <a:blip r:embed="rId11"/>
            <a:stretch>
              <a:fillRect/>
            </a:stretch>
          </p:blipFill>
          <p:spPr>
            <a:xfrm>
              <a:off x="9522296" y="5326568"/>
              <a:ext cx="563632" cy="967568"/>
            </a:xfrm>
            <a:prstGeom prst="rect">
              <a:avLst/>
            </a:prstGeom>
          </p:spPr>
        </p:pic>
      </p:grpSp>
    </p:spTree>
    <p:extLst>
      <p:ext uri="{BB962C8B-B14F-4D97-AF65-F5344CB8AC3E}">
        <p14:creationId xmlns:p14="http://schemas.microsoft.com/office/powerpoint/2010/main" val="1878693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Headline is 44pt Segoe UI Semibold</a:t>
            </a:r>
            <a:br>
              <a:rPr lang="en-US"/>
            </a:br>
            <a:endParaRPr lang="en-US" dirty="0"/>
          </a:p>
        </p:txBody>
      </p:sp>
      <p:sp>
        <p:nvSpPr>
          <p:cNvPr id="9" name="Content Placeholder 8"/>
          <p:cNvSpPr>
            <a:spLocks noGrp="1"/>
          </p:cNvSpPr>
          <p:nvPr>
            <p:ph type="subTitle" idx="27"/>
          </p:nvPr>
        </p:nvSpPr>
        <p:spPr/>
        <p:txBody>
          <a:bodyPr/>
          <a:lstStyle/>
          <a:p>
            <a:r>
              <a:rPr lang="en-US" dirty="0"/>
              <a:t>Graphs or illustrations can also extend </a:t>
            </a:r>
            <a:br>
              <a:rPr lang="en-US" dirty="0"/>
            </a:br>
            <a:r>
              <a:rPr lang="en-US" dirty="0"/>
              <a:t>across the bottom of the slide.</a:t>
            </a:r>
          </a:p>
          <a:p>
            <a:endParaRPr lang="en-US" dirty="0"/>
          </a:p>
        </p:txBody>
      </p:sp>
      <p:sp>
        <p:nvSpPr>
          <p:cNvPr id="3" name="Rectangle 2"/>
          <p:cNvSpPr/>
          <p:nvPr/>
        </p:nvSpPr>
        <p:spPr bwMode="auto">
          <a:xfrm>
            <a:off x="448213" y="5372099"/>
            <a:ext cx="1418687" cy="990085"/>
          </a:xfrm>
          <a:prstGeom prst="rect">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91440" rIns="89642"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b="1" dirty="0">
                <a:solidFill>
                  <a:schemeClr val="tx1"/>
                </a:solidFill>
                <a:latin typeface="Segoe UI Semibold" charset="0"/>
                <a:ea typeface="Segoe UI Semibold" charset="0"/>
                <a:cs typeface="Segoe UI Semibold" charset="0"/>
              </a:rPr>
              <a:t>10.4M</a:t>
            </a:r>
          </a:p>
        </p:txBody>
      </p:sp>
      <p:sp>
        <p:nvSpPr>
          <p:cNvPr id="15" name="Rectangle 14"/>
          <p:cNvSpPr/>
          <p:nvPr/>
        </p:nvSpPr>
        <p:spPr bwMode="auto">
          <a:xfrm>
            <a:off x="1866901" y="3941838"/>
            <a:ext cx="2133600" cy="24203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4705" b="1" dirty="0">
                <a:solidFill>
                  <a:schemeClr val="tx1"/>
                </a:solidFill>
                <a:latin typeface="Segoe UI Semibold" charset="0"/>
                <a:ea typeface="Segoe UI Semibold" charset="0"/>
                <a:cs typeface="Segoe UI Semibold" charset="0"/>
              </a:rPr>
              <a:t>160M</a:t>
            </a:r>
          </a:p>
        </p:txBody>
      </p:sp>
      <p:pic>
        <p:nvPicPr>
          <p:cNvPr id="17" name="Picture 16"/>
          <p:cNvPicPr>
            <a:picLocks noChangeAspect="1"/>
          </p:cNvPicPr>
          <p:nvPr/>
        </p:nvPicPr>
        <p:blipFill>
          <a:blip r:embed="rId3"/>
          <a:stretch>
            <a:fillRect/>
          </a:stretch>
        </p:blipFill>
        <p:spPr>
          <a:xfrm>
            <a:off x="1956374" y="5813749"/>
            <a:ext cx="448212" cy="448212"/>
          </a:xfrm>
          <a:prstGeom prst="rect">
            <a:avLst/>
          </a:prstGeom>
        </p:spPr>
      </p:pic>
      <p:sp>
        <p:nvSpPr>
          <p:cNvPr id="18" name="Rectangle 17"/>
          <p:cNvSpPr/>
          <p:nvPr/>
        </p:nvSpPr>
        <p:spPr bwMode="auto">
          <a:xfrm>
            <a:off x="4000500" y="3287140"/>
            <a:ext cx="2819399" cy="307504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882" b="1" dirty="0">
                <a:gradFill>
                  <a:gsLst>
                    <a:gs pos="0">
                      <a:srgbClr val="FFFFFF"/>
                    </a:gs>
                    <a:gs pos="100000">
                      <a:srgbClr val="FFFFFF"/>
                    </a:gs>
                  </a:gsLst>
                  <a:lin ang="5400000" scaled="0"/>
                </a:gradFill>
                <a:latin typeface="Segoe UI Semibold" charset="0"/>
                <a:ea typeface="Segoe UI Semibold" charset="0"/>
                <a:cs typeface="Segoe UI Semibold" charset="0"/>
              </a:rPr>
              <a:t>200M</a:t>
            </a:r>
          </a:p>
        </p:txBody>
      </p:sp>
      <p:pic>
        <p:nvPicPr>
          <p:cNvPr id="19" name="Picture 18"/>
          <p:cNvPicPr>
            <a:picLocks noChangeAspect="1"/>
          </p:cNvPicPr>
          <p:nvPr/>
        </p:nvPicPr>
        <p:blipFill>
          <a:blip r:embed="rId4"/>
          <a:stretch>
            <a:fillRect/>
          </a:stretch>
        </p:blipFill>
        <p:spPr>
          <a:xfrm>
            <a:off x="4098400" y="5808091"/>
            <a:ext cx="647418" cy="448212"/>
          </a:xfrm>
          <a:prstGeom prst="rect">
            <a:avLst/>
          </a:prstGeom>
        </p:spPr>
      </p:pic>
      <p:sp>
        <p:nvSpPr>
          <p:cNvPr id="20" name="Rectangle 19"/>
          <p:cNvSpPr/>
          <p:nvPr/>
        </p:nvSpPr>
        <p:spPr bwMode="auto">
          <a:xfrm>
            <a:off x="6819901" y="1866899"/>
            <a:ext cx="4914899" cy="4495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2254" b="1" dirty="0">
                <a:gradFill>
                  <a:gsLst>
                    <a:gs pos="0">
                      <a:srgbClr val="FFFFFF"/>
                    </a:gs>
                    <a:gs pos="100000">
                      <a:srgbClr val="FFFFFF"/>
                    </a:gs>
                  </a:gsLst>
                  <a:lin ang="5400000" scaled="0"/>
                </a:gradFill>
                <a:latin typeface="Segoe UI Semibold" charset="0"/>
                <a:ea typeface="Segoe UI Semibold" charset="0"/>
                <a:cs typeface="Segoe UI Semibold" charset="0"/>
              </a:rPr>
              <a:t>1B</a:t>
            </a:r>
          </a:p>
        </p:txBody>
      </p:sp>
      <p:pic>
        <p:nvPicPr>
          <p:cNvPr id="21" name="Picture 20"/>
          <p:cNvPicPr>
            <a:picLocks noChangeAspect="1"/>
          </p:cNvPicPr>
          <p:nvPr/>
        </p:nvPicPr>
        <p:blipFill>
          <a:blip r:embed="rId5"/>
          <a:stretch>
            <a:fillRect/>
          </a:stretch>
        </p:blipFill>
        <p:spPr>
          <a:xfrm>
            <a:off x="6959455" y="5782582"/>
            <a:ext cx="226967" cy="484881"/>
          </a:xfrm>
          <a:prstGeom prst="rect">
            <a:avLst/>
          </a:prstGeom>
        </p:spPr>
      </p:pic>
      <p:pic>
        <p:nvPicPr>
          <p:cNvPr id="6" name="Picture 5" descr="pinterest_favicon.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7" y="5930038"/>
            <a:ext cx="332949" cy="331923"/>
          </a:xfrm>
          <a:prstGeom prst="rect">
            <a:avLst/>
          </a:prstGeom>
        </p:spPr>
      </p:pic>
    </p:spTree>
    <p:extLst>
      <p:ext uri="{BB962C8B-B14F-4D97-AF65-F5344CB8AC3E}">
        <p14:creationId xmlns:p14="http://schemas.microsoft.com/office/powerpoint/2010/main" val="40249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0" presetClass="entr" presetSubtype="0"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2" presetClass="entr" presetSubtype="4"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600"/>
                                        <p:tgtEl>
                                          <p:spTgt spid="15"/>
                                        </p:tgtEl>
                                        <p:attrNameLst>
                                          <p:attrName>ppt_y</p:attrName>
                                        </p:attrNameLst>
                                      </p:cBhvr>
                                      <p:tavLst>
                                        <p:tav tm="0">
                                          <p:val>
                                            <p:strVal val="#ppt_y+#ppt_h*1.125000"/>
                                          </p:val>
                                        </p:tav>
                                        <p:tav tm="100000">
                                          <p:val>
                                            <p:strVal val="#ppt_y"/>
                                          </p:val>
                                        </p:tav>
                                      </p:tavLst>
                                    </p:anim>
                                    <p:animEffect transition="in" filter="wipe(up)">
                                      <p:cBhvr>
                                        <p:cTn id="16" dur="6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800"/>
                            </p:stCondLst>
                            <p:childTnLst>
                              <p:par>
                                <p:cTn id="21" presetID="12" presetClass="entr" presetSubtype="4" fill="hold" grpId="0" nodeType="afterEffect">
                                  <p:stCondLst>
                                    <p:cond delay="2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800"/>
                                        <p:tgtEl>
                                          <p:spTgt spid="18"/>
                                        </p:tgtEl>
                                        <p:attrNameLst>
                                          <p:attrName>ppt_y</p:attrName>
                                        </p:attrNameLst>
                                      </p:cBhvr>
                                      <p:tavLst>
                                        <p:tav tm="0">
                                          <p:val>
                                            <p:strVal val="#ppt_y+#ppt_h*1.125000"/>
                                          </p:val>
                                        </p:tav>
                                        <p:tav tm="100000">
                                          <p:val>
                                            <p:strVal val="#ppt_y"/>
                                          </p:val>
                                        </p:tav>
                                      </p:tavLst>
                                    </p:anim>
                                    <p:animEffect transition="in" filter="wipe(up)">
                                      <p:cBhvr>
                                        <p:cTn id="24" dur="800"/>
                                        <p:tgtEl>
                                          <p:spTgt spid="18"/>
                                        </p:tgtEl>
                                      </p:cBhvr>
                                    </p:animEffect>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4300"/>
                            </p:stCondLst>
                            <p:childTnLst>
                              <p:par>
                                <p:cTn id="29" presetID="12" presetClass="entr" presetSubtype="4" fill="hold" grpId="0" nodeType="afterEffect">
                                  <p:stCondLst>
                                    <p:cond delay="2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ppt_y</p:attrName>
                                        </p:attrNameLst>
                                      </p:cBhvr>
                                      <p:tavLst>
                                        <p:tav tm="0">
                                          <p:val>
                                            <p:strVal val="#ppt_y+#ppt_h*1.125000"/>
                                          </p:val>
                                        </p:tav>
                                        <p:tav tm="100000">
                                          <p:val>
                                            <p:strVal val="#ppt_y"/>
                                          </p:val>
                                        </p:tav>
                                      </p:tavLst>
                                    </p:anim>
                                    <p:animEffect transition="in" filter="wipe(up)">
                                      <p:cBhvr>
                                        <p:cTn id="32" dur="1000"/>
                                        <p:tgtEl>
                                          <p:spTgt spid="20"/>
                                        </p:tgtEl>
                                      </p:cBhvr>
                                    </p:animEffect>
                                  </p:childTnLst>
                                </p:cTn>
                              </p:par>
                              <p:par>
                                <p:cTn id="33" presetID="10" presetClass="entr" presetSubtype="0" fill="hold" nodeType="withEffect">
                                  <p:stCondLst>
                                    <p:cond delay="1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is 44pt Segoe </a:t>
            </a:r>
            <a:r>
              <a:rPr lang="en-US" dirty="0" err="1"/>
              <a:t>Semibold</a:t>
            </a:r>
            <a:br>
              <a:rPr lang="en-US" dirty="0"/>
            </a:br>
            <a:r>
              <a:rPr lang="en-US" dirty="0"/>
              <a:t>2nd line if needed</a:t>
            </a:r>
          </a:p>
        </p:txBody>
      </p:sp>
      <p:sp>
        <p:nvSpPr>
          <p:cNvPr id="4" name="Content Placeholder 3"/>
          <p:cNvSpPr>
            <a:spLocks noGrp="1"/>
          </p:cNvSpPr>
          <p:nvPr>
            <p:ph type="subTitle" idx="27"/>
          </p:nvPr>
        </p:nvSpPr>
        <p:spPr>
          <a:xfrm>
            <a:off x="457200" y="1486230"/>
            <a:ext cx="11277600" cy="685800"/>
          </a:xfrm>
        </p:spPr>
        <p:txBody>
          <a:bodyPr/>
          <a:lstStyle/>
          <a:p>
            <a:r>
              <a:rPr lang="en-US" dirty="0"/>
              <a:t>Segoe UI 20pt</a:t>
            </a:r>
          </a:p>
        </p:txBody>
      </p:sp>
      <p:grpSp>
        <p:nvGrpSpPr>
          <p:cNvPr id="2" name="Group 1"/>
          <p:cNvGrpSpPr/>
          <p:nvPr/>
        </p:nvGrpSpPr>
        <p:grpSpPr>
          <a:xfrm>
            <a:off x="1187906" y="2807208"/>
            <a:ext cx="10546894" cy="3288792"/>
            <a:chOff x="3398076" y="3496396"/>
            <a:chExt cx="8336723" cy="2599604"/>
          </a:xfrm>
        </p:grpSpPr>
        <p:pic>
          <p:nvPicPr>
            <p:cNvPr id="14" name="Picture 13"/>
            <p:cNvPicPr>
              <a:picLocks noChangeAspect="1"/>
            </p:cNvPicPr>
            <p:nvPr/>
          </p:nvPicPr>
          <p:blipFill>
            <a:blip r:embed="rId3"/>
            <a:stretch>
              <a:fillRect/>
            </a:stretch>
          </p:blipFill>
          <p:spPr>
            <a:xfrm>
              <a:off x="5818395" y="3496396"/>
              <a:ext cx="5916404" cy="2599604"/>
            </a:xfrm>
            <a:prstGeom prst="rect">
              <a:avLst/>
            </a:prstGeom>
          </p:spPr>
        </p:pic>
        <p:grpSp>
          <p:nvGrpSpPr>
            <p:cNvPr id="26" name="Group 25"/>
            <p:cNvGrpSpPr/>
            <p:nvPr/>
          </p:nvGrpSpPr>
          <p:grpSpPr>
            <a:xfrm>
              <a:off x="3398076" y="4240626"/>
              <a:ext cx="3657167" cy="1353558"/>
              <a:chOff x="5669603" y="4491876"/>
              <a:chExt cx="2171700" cy="803770"/>
            </a:xfrm>
          </p:grpSpPr>
          <p:pic>
            <p:nvPicPr>
              <p:cNvPr id="15" name="Picture 14"/>
              <p:cNvPicPr>
                <a:picLocks noChangeAspect="1"/>
              </p:cNvPicPr>
              <p:nvPr/>
            </p:nvPicPr>
            <p:blipFill>
              <a:blip r:embed="rId4"/>
              <a:stretch>
                <a:fillRect/>
              </a:stretch>
            </p:blipFill>
            <p:spPr>
              <a:xfrm>
                <a:off x="5669603" y="4491876"/>
                <a:ext cx="2171700" cy="584200"/>
              </a:xfrm>
              <a:prstGeom prst="rect">
                <a:avLst/>
              </a:prstGeom>
            </p:spPr>
          </p:pic>
          <p:sp>
            <p:nvSpPr>
              <p:cNvPr id="7" name="TextBox 6"/>
              <p:cNvSpPr txBox="1"/>
              <p:nvPr/>
            </p:nvSpPr>
            <p:spPr>
              <a:xfrm>
                <a:off x="5935758" y="5204633"/>
                <a:ext cx="1554463" cy="91013"/>
              </a:xfrm>
              <a:prstGeom prst="rect">
                <a:avLst/>
              </a:prstGeom>
              <a:noFill/>
            </p:spPr>
            <p:txBody>
              <a:bodyPr wrap="square" lIns="0" tIns="0" rIns="0" bIns="0" rtlCol="0">
                <a:spAutoFit/>
              </a:bodyPr>
              <a:lstStyle/>
              <a:p>
                <a:pPr algn="ctr">
                  <a:lnSpc>
                    <a:spcPct val="90000"/>
                  </a:lnSpc>
                  <a:spcAft>
                    <a:spcPts val="588"/>
                  </a:spcAft>
                </a:pPr>
                <a:r>
                  <a:rPr lang="en-GB" sz="1400" b="1" dirty="0">
                    <a:gradFill>
                      <a:gsLst>
                        <a:gs pos="1250">
                          <a:schemeClr val="tx1"/>
                        </a:gs>
                        <a:gs pos="100000">
                          <a:schemeClr val="tx1"/>
                        </a:gs>
                      </a:gsLst>
                      <a:lin ang="5400000" scaled="0"/>
                    </a:gradFill>
                    <a:latin typeface="Segoe UI Semibold" charset="0"/>
                    <a:ea typeface="Segoe UI Semibold" charset="0"/>
                    <a:cs typeface="Segoe UI Semibold" charset="0"/>
                  </a:rPr>
                  <a:t>Tiered Storage</a:t>
                </a:r>
                <a:endParaRPr lang="en-US" sz="1400"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12" name="Group 11"/>
            <p:cNvGrpSpPr/>
            <p:nvPr/>
          </p:nvGrpSpPr>
          <p:grpSpPr>
            <a:xfrm>
              <a:off x="10068453" y="4389023"/>
              <a:ext cx="1539843" cy="1280929"/>
              <a:chOff x="10683512" y="4594530"/>
              <a:chExt cx="914390" cy="760642"/>
            </a:xfrm>
          </p:grpSpPr>
          <p:pic>
            <p:nvPicPr>
              <p:cNvPr id="19" name="Picture 18"/>
              <p:cNvPicPr>
                <a:picLocks noChangeAspect="1"/>
              </p:cNvPicPr>
              <p:nvPr/>
            </p:nvPicPr>
            <p:blipFill>
              <a:blip r:embed="rId5"/>
              <a:stretch>
                <a:fillRect/>
              </a:stretch>
            </p:blipFill>
            <p:spPr>
              <a:xfrm>
                <a:off x="10913790" y="4594530"/>
                <a:ext cx="431800" cy="533400"/>
              </a:xfrm>
              <a:prstGeom prst="rect">
                <a:avLst/>
              </a:prstGeom>
            </p:spPr>
          </p:pic>
          <p:sp>
            <p:nvSpPr>
              <p:cNvPr id="24" name="TextBox 23"/>
              <p:cNvSpPr txBox="1"/>
              <p:nvPr/>
            </p:nvSpPr>
            <p:spPr>
              <a:xfrm>
                <a:off x="10683512"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HDD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9" name="Group 8"/>
            <p:cNvGrpSpPr/>
            <p:nvPr/>
          </p:nvGrpSpPr>
          <p:grpSpPr>
            <a:xfrm>
              <a:off x="7547984" y="4479193"/>
              <a:ext cx="1539843" cy="1183983"/>
              <a:chOff x="8163858" y="4652099"/>
              <a:chExt cx="914390" cy="703073"/>
            </a:xfrm>
          </p:grpSpPr>
          <p:pic>
            <p:nvPicPr>
              <p:cNvPr id="16" name="Picture 15"/>
              <p:cNvPicPr>
                <a:picLocks noChangeAspect="1"/>
              </p:cNvPicPr>
              <p:nvPr/>
            </p:nvPicPr>
            <p:blipFill>
              <a:blip r:embed="rId6"/>
              <a:stretch>
                <a:fillRect/>
              </a:stretch>
            </p:blipFill>
            <p:spPr>
              <a:xfrm>
                <a:off x="8312867" y="4652099"/>
                <a:ext cx="584200" cy="469900"/>
              </a:xfrm>
              <a:prstGeom prst="rect">
                <a:avLst/>
              </a:prstGeom>
            </p:spPr>
          </p:pic>
          <p:sp>
            <p:nvSpPr>
              <p:cNvPr id="21" name="TextBox 20"/>
              <p:cNvSpPr txBox="1"/>
              <p:nvPr/>
            </p:nvSpPr>
            <p:spPr>
              <a:xfrm>
                <a:off x="8163858"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SSD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20" name="Group 19"/>
            <p:cNvGrpSpPr/>
            <p:nvPr/>
          </p:nvGrpSpPr>
          <p:grpSpPr>
            <a:xfrm>
              <a:off x="8867703" y="3815611"/>
              <a:ext cx="1539843" cy="1846682"/>
              <a:chOff x="9510041" y="4274057"/>
              <a:chExt cx="914390" cy="1096597"/>
            </a:xfrm>
          </p:grpSpPr>
          <p:pic>
            <p:nvPicPr>
              <p:cNvPr id="18" name="Picture 17"/>
              <p:cNvPicPr>
                <a:picLocks noChangeAspect="1"/>
              </p:cNvPicPr>
              <p:nvPr/>
            </p:nvPicPr>
            <p:blipFill>
              <a:blip r:embed="rId7"/>
              <a:stretch>
                <a:fillRect/>
              </a:stretch>
            </p:blipFill>
            <p:spPr>
              <a:xfrm>
                <a:off x="9692919" y="4582665"/>
                <a:ext cx="508000" cy="533400"/>
              </a:xfrm>
              <a:prstGeom prst="rect">
                <a:avLst/>
              </a:prstGeom>
            </p:spPr>
          </p:pic>
          <p:sp>
            <p:nvSpPr>
              <p:cNvPr id="23" name="TextBox 22"/>
              <p:cNvSpPr txBox="1"/>
              <p:nvPr/>
            </p:nvSpPr>
            <p:spPr>
              <a:xfrm>
                <a:off x="9510041" y="528144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Cold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sp>
            <p:nvSpPr>
              <p:cNvPr id="25" name="TextBox 24"/>
              <p:cNvSpPr txBox="1"/>
              <p:nvPr/>
            </p:nvSpPr>
            <p:spPr>
              <a:xfrm>
                <a:off x="9510041" y="427405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Hot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spTree>
    <p:extLst>
      <p:ext uri="{BB962C8B-B14F-4D97-AF65-F5344CB8AC3E}">
        <p14:creationId xmlns:p14="http://schemas.microsoft.com/office/powerpoint/2010/main" val="75793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Segoe UI </a:t>
            </a:r>
            <a:r>
              <a:rPr lang="en-US" dirty="0" err="1"/>
              <a:t>Semibold</a:t>
            </a:r>
            <a:r>
              <a:rPr lang="en-US" dirty="0"/>
              <a:t> 44pt</a:t>
            </a:r>
          </a:p>
        </p:txBody>
      </p:sp>
      <p:sp>
        <p:nvSpPr>
          <p:cNvPr id="4" name="Subtitle 3">
            <a:extLst>
              <a:ext uri="{FF2B5EF4-FFF2-40B4-BE49-F238E27FC236}">
                <a16:creationId xmlns:a16="http://schemas.microsoft.com/office/drawing/2014/main" id="{06B5B9AF-54E0-5E44-A78C-083DFD5FED82}"/>
              </a:ext>
            </a:extLst>
          </p:cNvPr>
          <p:cNvSpPr>
            <a:spLocks noGrp="1"/>
          </p:cNvSpPr>
          <p:nvPr>
            <p:ph type="subTitle" idx="27"/>
          </p:nvPr>
        </p:nvSpPr>
        <p:spPr/>
        <p:txBody>
          <a:bodyPr/>
          <a:lstStyle/>
          <a:p>
            <a:r>
              <a:rPr lang="en-US" dirty="0"/>
              <a:t>Chart title goes here</a:t>
            </a:r>
          </a:p>
        </p:txBody>
      </p:sp>
      <p:grpSp>
        <p:nvGrpSpPr>
          <p:cNvPr id="9" name="Group 8"/>
          <p:cNvGrpSpPr/>
          <p:nvPr/>
        </p:nvGrpSpPr>
        <p:grpSpPr>
          <a:xfrm>
            <a:off x="6819900" y="2361379"/>
            <a:ext cx="2095500" cy="2846102"/>
            <a:chOff x="6322035" y="2125677"/>
            <a:chExt cx="2037248" cy="2553398"/>
          </a:xfrm>
        </p:grpSpPr>
        <p:sp>
          <p:nvSpPr>
            <p:cNvPr id="2" name="TextBox 1"/>
            <p:cNvSpPr txBox="1"/>
            <p:nvPr/>
          </p:nvSpPr>
          <p:spPr>
            <a:xfrm>
              <a:off x="6322035" y="3103204"/>
              <a:ext cx="1920218" cy="115114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latin typeface="Segoe UI Semibold" charset="0"/>
                  <a:ea typeface="Segoe UI Semibold" charset="0"/>
                  <a:cs typeface="Segoe UI Semibold" charset="0"/>
                </a:rPr>
                <a:t>10x</a:t>
              </a:r>
            </a:p>
          </p:txBody>
        </p:sp>
        <p:sp>
          <p:nvSpPr>
            <p:cNvPr id="6" name="TextBox 5"/>
            <p:cNvSpPr txBox="1"/>
            <p:nvPr/>
          </p:nvSpPr>
          <p:spPr>
            <a:xfrm>
              <a:off x="6347881" y="2125677"/>
              <a:ext cx="1737341" cy="549409"/>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solidFill>
                    <a:schemeClr val="accent2"/>
                  </a:solidFill>
                  <a:latin typeface="Segoe UI Semibold" charset="0"/>
                  <a:ea typeface="Segoe UI Semibold" charset="0"/>
                  <a:cs typeface="Segoe UI Semibold" charset="0"/>
                </a:rPr>
                <a:t>Easy </a:t>
              </a:r>
              <a:br>
                <a:rPr lang="en-GB" sz="2000" b="1" dirty="0">
                  <a:solidFill>
                    <a:schemeClr val="accent2"/>
                  </a:solidFill>
                  <a:latin typeface="Segoe UI Semibold" charset="0"/>
                  <a:ea typeface="Segoe UI Semibold" charset="0"/>
                  <a:cs typeface="Segoe UI Semibold" charset="0"/>
                </a:rPr>
              </a:br>
              <a:r>
                <a:rPr lang="en-GB" sz="2000" b="1" dirty="0">
                  <a:solidFill>
                    <a:schemeClr val="accent2"/>
                  </a:solidFill>
                  <a:latin typeface="Segoe UI Semibold" charset="0"/>
                  <a:ea typeface="Segoe UI Semibold" charset="0"/>
                  <a:cs typeface="Segoe UI Semibold" charset="0"/>
                </a:rPr>
                <a:t>adoption: </a:t>
              </a:r>
            </a:p>
          </p:txBody>
        </p:sp>
        <p:sp>
          <p:nvSpPr>
            <p:cNvPr id="19" name="TextBox 18"/>
            <p:cNvSpPr txBox="1"/>
            <p:nvPr/>
          </p:nvSpPr>
          <p:spPr>
            <a:xfrm>
              <a:off x="634788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7" name="Group 6"/>
          <p:cNvGrpSpPr/>
          <p:nvPr/>
        </p:nvGrpSpPr>
        <p:grpSpPr>
          <a:xfrm>
            <a:off x="9601200" y="2361379"/>
            <a:ext cx="1997200" cy="2846102"/>
            <a:chOff x="9090795" y="2125677"/>
            <a:chExt cx="2037248" cy="2553398"/>
          </a:xfrm>
        </p:grpSpPr>
        <p:sp>
          <p:nvSpPr>
            <p:cNvPr id="20" name="TextBox 19"/>
            <p:cNvSpPr txBox="1"/>
            <p:nvPr/>
          </p:nvSpPr>
          <p:spPr>
            <a:xfrm>
              <a:off x="9090795" y="3103204"/>
              <a:ext cx="1920218" cy="115114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latin typeface="Segoe UI Semibold" charset="0"/>
                  <a:ea typeface="Segoe UI Semibold" charset="0"/>
                  <a:cs typeface="Segoe UI Semibold" charset="0"/>
                </a:rPr>
                <a:t>50x</a:t>
              </a:r>
            </a:p>
          </p:txBody>
        </p:sp>
        <p:sp>
          <p:nvSpPr>
            <p:cNvPr id="21" name="TextBox 20"/>
            <p:cNvSpPr txBox="1"/>
            <p:nvPr/>
          </p:nvSpPr>
          <p:spPr>
            <a:xfrm>
              <a:off x="9116641" y="2125677"/>
              <a:ext cx="1737341" cy="549409"/>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solidFill>
                    <a:schemeClr val="accent2"/>
                  </a:solidFill>
                  <a:latin typeface="Segoe UI Semibold" charset="0"/>
                  <a:ea typeface="Segoe UI Semibold" charset="0"/>
                  <a:cs typeface="Segoe UI Semibold" charset="0"/>
                </a:rPr>
                <a:t>Native </a:t>
              </a:r>
              <a:br>
                <a:rPr lang="en-GB" sz="2000" b="1" dirty="0">
                  <a:solidFill>
                    <a:schemeClr val="accent2"/>
                  </a:solidFill>
                  <a:latin typeface="Segoe UI Semibold" charset="0"/>
                  <a:ea typeface="Segoe UI Semibold" charset="0"/>
                  <a:cs typeface="Segoe UI Semibold" charset="0"/>
                </a:rPr>
              </a:br>
              <a:r>
                <a:rPr lang="en-GB" sz="2000" b="1" dirty="0">
                  <a:solidFill>
                    <a:schemeClr val="accent2"/>
                  </a:solidFill>
                  <a:latin typeface="Segoe UI Semibold" charset="0"/>
                  <a:ea typeface="Segoe UI Semibold" charset="0"/>
                  <a:cs typeface="Segoe UI Semibold" charset="0"/>
                </a:rPr>
                <a:t>compilation: </a:t>
              </a:r>
            </a:p>
          </p:txBody>
        </p:sp>
        <p:sp>
          <p:nvSpPr>
            <p:cNvPr id="22" name="TextBox 21"/>
            <p:cNvSpPr txBox="1"/>
            <p:nvPr/>
          </p:nvSpPr>
          <p:spPr>
            <a:xfrm>
              <a:off x="911664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44" name="Group 43"/>
          <p:cNvGrpSpPr/>
          <p:nvPr/>
        </p:nvGrpSpPr>
        <p:grpSpPr>
          <a:xfrm>
            <a:off x="3276601" y="2123415"/>
            <a:ext cx="2819400" cy="3505200"/>
            <a:chOff x="3383628" y="3222945"/>
            <a:chExt cx="2240280" cy="2240280"/>
          </a:xfrm>
        </p:grpSpPr>
        <p:sp>
          <p:nvSpPr>
            <p:cNvPr id="33" name="Rectangle 32"/>
            <p:cNvSpPr>
              <a:spLocks/>
            </p:cNvSpPr>
            <p:nvPr/>
          </p:nvSpPr>
          <p:spPr bwMode="auto">
            <a:xfrm>
              <a:off x="3383628" y="3222945"/>
              <a:ext cx="2240280" cy="224028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34" name="TextBox 33"/>
            <p:cNvSpPr txBox="1"/>
            <p:nvPr/>
          </p:nvSpPr>
          <p:spPr>
            <a:xfrm>
              <a:off x="3596470" y="3375035"/>
              <a:ext cx="1798816" cy="565540"/>
            </a:xfrm>
            <a:prstGeom prst="rect">
              <a:avLst/>
            </a:prstGeom>
            <a:noFill/>
          </p:spPr>
          <p:txBody>
            <a:bodyPr wrap="square" lIns="0" tIns="0" rIns="0" bIns="0" rtlCol="0">
              <a:spAutoFit/>
            </a:bodyPr>
            <a:lstStyle/>
            <a:p>
              <a:pPr>
                <a:lnSpc>
                  <a:spcPts val="1961"/>
                </a:lnSpc>
                <a:spcBef>
                  <a:spcPts val="294"/>
                </a:spcBef>
                <a:spcAft>
                  <a:spcPts val="588"/>
                </a:spcAft>
              </a:pPr>
              <a:r>
                <a:rPr lang="en-GB" sz="2000" b="1" dirty="0">
                  <a:solidFill>
                    <a:schemeClr val="tx2"/>
                  </a:solidFill>
                  <a:latin typeface="Segoe UI Semibold" charset="0"/>
                  <a:ea typeface="Segoe UI Semibold" charset="0"/>
                  <a:cs typeface="Segoe UI Semibold" charset="0"/>
                </a:rPr>
                <a:t>Insert chart text here</a:t>
              </a:r>
            </a:p>
            <a:p>
              <a:pPr>
                <a:lnSpc>
                  <a:spcPts val="1961"/>
                </a:lnSpc>
                <a:spcBef>
                  <a:spcPts val="294"/>
                </a:spcBef>
                <a:spcAft>
                  <a:spcPts val="588"/>
                </a:spcAft>
              </a:pPr>
              <a:r>
                <a:rPr lang="en-GB" sz="2000" b="1" dirty="0">
                  <a:solidFill>
                    <a:schemeClr val="tx2"/>
                  </a:solidFill>
                  <a:latin typeface="Segoe UI Semibold" charset="0"/>
                  <a:ea typeface="Segoe UI Semibold" charset="0"/>
                  <a:cs typeface="Segoe UI Semibold" charset="0"/>
                </a:rPr>
                <a:t>2nd line</a:t>
              </a:r>
            </a:p>
          </p:txBody>
        </p:sp>
        <p:sp>
          <p:nvSpPr>
            <p:cNvPr id="35" name="Rectangle 34"/>
            <p:cNvSpPr/>
            <p:nvPr/>
          </p:nvSpPr>
          <p:spPr bwMode="auto">
            <a:xfrm>
              <a:off x="3604360" y="4125476"/>
              <a:ext cx="1798816" cy="524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2"/>
                  </a:solidFill>
                  <a:ea typeface="Segoe UI" pitchFamily="34" charset="0"/>
                  <a:cs typeface="Segoe UI" pitchFamily="34" charset="0"/>
                </a:rPr>
                <a:t>Segoe 12pt</a:t>
              </a:r>
            </a:p>
          </p:txBody>
        </p:sp>
        <p:sp>
          <p:nvSpPr>
            <p:cNvPr id="36" name="Rectangle 35"/>
            <p:cNvSpPr/>
            <p:nvPr/>
          </p:nvSpPr>
          <p:spPr bwMode="auto">
            <a:xfrm>
              <a:off x="3604360" y="4801654"/>
              <a:ext cx="1798816" cy="4714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2"/>
                  </a:solidFill>
                  <a:ea typeface="Segoe UI" pitchFamily="34" charset="0"/>
                  <a:cs typeface="Segoe UI" pitchFamily="34" charset="0"/>
                </a:rPr>
                <a:t>Segoe 12pt</a:t>
              </a:r>
            </a:p>
          </p:txBody>
        </p:sp>
      </p:grpSp>
      <p:pic>
        <p:nvPicPr>
          <p:cNvPr id="39" name="Picture 38"/>
          <p:cNvPicPr>
            <a:picLocks noChangeAspect="1"/>
          </p:cNvPicPr>
          <p:nvPr/>
        </p:nvPicPr>
        <p:blipFill>
          <a:blip r:embed="rId3">
            <a:duotone>
              <a:schemeClr val="accent2">
                <a:shade val="45000"/>
                <a:satMod val="135000"/>
              </a:schemeClr>
              <a:prstClr val="white"/>
            </a:duotone>
          </a:blip>
          <a:stretch>
            <a:fillRect/>
          </a:stretch>
        </p:blipFill>
        <p:spPr>
          <a:xfrm>
            <a:off x="455862" y="3345259"/>
            <a:ext cx="1419339" cy="1182783"/>
          </a:xfrm>
          <a:prstGeom prst="rect">
            <a:avLst/>
          </a:prstGeom>
        </p:spPr>
      </p:pic>
      <p:pic>
        <p:nvPicPr>
          <p:cNvPr id="41" name="Picture 40"/>
          <p:cNvPicPr>
            <a:picLocks noChangeAspect="1"/>
          </p:cNvPicPr>
          <p:nvPr/>
        </p:nvPicPr>
        <p:blipFill>
          <a:blip r:embed="rId4">
            <a:duotone>
              <a:schemeClr val="accent2">
                <a:shade val="45000"/>
                <a:satMod val="135000"/>
              </a:schemeClr>
              <a:prstClr val="white"/>
            </a:duotone>
          </a:blip>
          <a:stretch>
            <a:fillRect/>
          </a:stretch>
        </p:blipFill>
        <p:spPr>
          <a:xfrm>
            <a:off x="2187926" y="3703817"/>
            <a:ext cx="821723" cy="199206"/>
          </a:xfrm>
          <a:prstGeom prst="rect">
            <a:avLst/>
          </a:prstGeom>
        </p:spPr>
      </p:pic>
    </p:spTree>
    <p:extLst>
      <p:ext uri="{BB962C8B-B14F-4D97-AF65-F5344CB8AC3E}">
        <p14:creationId xmlns:p14="http://schemas.microsoft.com/office/powerpoint/2010/main" val="374486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28pt Segoe UI Semibold</a:t>
            </a:r>
            <a:endParaRPr lang="en-US" dirty="0"/>
          </a:p>
        </p:txBody>
      </p:sp>
      <p:grpSp>
        <p:nvGrpSpPr>
          <p:cNvPr id="2" name="Group 1"/>
          <p:cNvGrpSpPr/>
          <p:nvPr/>
        </p:nvGrpSpPr>
        <p:grpSpPr>
          <a:xfrm>
            <a:off x="458553" y="1051561"/>
            <a:ext cx="11276247" cy="5044440"/>
            <a:chOff x="458553" y="743448"/>
            <a:chExt cx="11155391" cy="5615117"/>
          </a:xfrm>
        </p:grpSpPr>
        <p:grpSp>
          <p:nvGrpSpPr>
            <p:cNvPr id="11" name="Group 10"/>
            <p:cNvGrpSpPr/>
            <p:nvPr/>
          </p:nvGrpSpPr>
          <p:grpSpPr>
            <a:xfrm>
              <a:off x="458553" y="879193"/>
              <a:ext cx="5517928" cy="5479372"/>
              <a:chOff x="467747" y="896325"/>
              <a:chExt cx="5628574" cy="5589245"/>
            </a:xfrm>
            <a:solidFill>
              <a:schemeClr val="accent3"/>
            </a:solidFill>
          </p:grpSpPr>
          <p:sp>
            <p:nvSpPr>
              <p:cNvPr id="12" name="Rectangle 11"/>
              <p:cNvSpPr/>
              <p:nvPr/>
            </p:nvSpPr>
            <p:spPr bwMode="auto">
              <a:xfrm>
                <a:off x="467747" y="896325"/>
                <a:ext cx="5628574" cy="5589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chemeClr val="tx1"/>
                  </a:solidFill>
                  <a:latin typeface="+mj-lt"/>
                </a:endParaRPr>
              </a:p>
            </p:txBody>
          </p:sp>
          <p:sp>
            <p:nvSpPr>
              <p:cNvPr id="13" name="TextBox 12"/>
              <p:cNvSpPr txBox="1"/>
              <p:nvPr/>
            </p:nvSpPr>
            <p:spPr>
              <a:xfrm>
                <a:off x="742065" y="1180967"/>
                <a:ext cx="4496415"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66%</a:t>
                </a:r>
              </a:p>
            </p:txBody>
          </p:sp>
          <p:sp>
            <p:nvSpPr>
              <p:cNvPr id="14" name="TextBox 13"/>
              <p:cNvSpPr txBox="1"/>
              <p:nvPr/>
            </p:nvSpPr>
            <p:spPr>
              <a:xfrm>
                <a:off x="760719" y="2744096"/>
                <a:ext cx="4381122" cy="629037"/>
              </a:xfrm>
              <a:prstGeom prst="rect">
                <a:avLst/>
              </a:prstGeom>
              <a:noFill/>
            </p:spPr>
            <p:txBody>
              <a:bodyPr wrap="square" lIns="0" tIns="0" rIns="0" bIns="0" rtlCol="0">
                <a:spAutoFit/>
              </a:bodyPr>
              <a:lstStyle/>
              <a:p>
                <a:pPr>
                  <a:lnSpc>
                    <a:spcPct val="90000"/>
                  </a:lnSpc>
                  <a:spcAft>
                    <a:spcPts val="588"/>
                  </a:spcAft>
                </a:pPr>
                <a:r>
                  <a:rPr lang="pt-BR" sz="2000">
                    <a:solidFill>
                      <a:schemeClr val="bg2"/>
                    </a:solidFill>
                  </a:rPr>
                  <a:t>rutrum</a:t>
                </a:r>
                <a:r>
                  <a:rPr lang="pt-BR" sz="2000" dirty="0">
                    <a:solidFill>
                      <a:schemeClr val="bg2"/>
                    </a:solidFill>
                  </a:rPr>
                  <a:t> </a:t>
                </a:r>
                <a:r>
                  <a:rPr lang="pt-BR" sz="2000" dirty="0" err="1">
                    <a:solidFill>
                      <a:schemeClr val="bg2"/>
                    </a:solidFill>
                  </a:rPr>
                  <a:t>lacinia</a:t>
                </a:r>
                <a:r>
                  <a:rPr lang="pt-BR" sz="2000" dirty="0">
                    <a:solidFill>
                      <a:schemeClr val="bg2"/>
                    </a:solidFill>
                  </a:rPr>
                  <a:t> nunc </a:t>
                </a:r>
                <a:r>
                  <a:rPr lang="pt-BR" sz="2000" dirty="0" err="1">
                    <a:solidFill>
                      <a:schemeClr val="bg2"/>
                    </a:solidFill>
                  </a:rPr>
                  <a:t>nec</a:t>
                </a:r>
                <a:r>
                  <a:rPr lang="pt-BR" sz="2000" dirty="0">
                    <a:solidFill>
                      <a:schemeClr val="bg2"/>
                    </a:solidFill>
                  </a:rPr>
                  <a:t> </a:t>
                </a:r>
                <a:r>
                  <a:rPr lang="pt-BR" sz="2000" dirty="0" err="1">
                    <a:solidFill>
                      <a:schemeClr val="bg2"/>
                    </a:solidFill>
                  </a:rPr>
                  <a:t>interdum</a:t>
                </a:r>
                <a:r>
                  <a:rPr lang="pt-BR" sz="2000" dirty="0">
                    <a:solidFill>
                      <a:schemeClr val="bg2"/>
                    </a:solidFill>
                  </a:rPr>
                  <a:t>, per </a:t>
                </a:r>
                <a:r>
                  <a:rPr lang="pt-BR" sz="2000" dirty="0" err="1">
                    <a:solidFill>
                      <a:schemeClr val="bg2"/>
                    </a:solidFill>
                  </a:rPr>
                  <a:t>inceptos</a:t>
                </a:r>
                <a:r>
                  <a:rPr lang="pt-BR" sz="2000" dirty="0">
                    <a:solidFill>
                      <a:schemeClr val="bg2"/>
                    </a:solidFill>
                  </a:rPr>
                  <a:t> </a:t>
                </a:r>
                <a:r>
                  <a:rPr lang="pt-BR" sz="2000" dirty="0" err="1">
                    <a:solidFill>
                      <a:schemeClr val="bg2"/>
                    </a:solidFill>
                  </a:rPr>
                  <a:t>himenaeos</a:t>
                </a:r>
                <a:endParaRPr lang="en-GB" sz="2000" b="1" dirty="0">
                  <a:solidFill>
                    <a:schemeClr val="bg2"/>
                  </a:solidFill>
                </a:endParaRPr>
              </a:p>
            </p:txBody>
          </p:sp>
          <p:sp>
            <p:nvSpPr>
              <p:cNvPr id="15" name="TextBox 14"/>
              <p:cNvSpPr txBox="1"/>
              <p:nvPr/>
            </p:nvSpPr>
            <p:spPr>
              <a:xfrm>
                <a:off x="742065" y="3906252"/>
                <a:ext cx="4946056"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265B+</a:t>
                </a:r>
              </a:p>
            </p:txBody>
          </p:sp>
          <p:sp>
            <p:nvSpPr>
              <p:cNvPr id="16" name="TextBox 15"/>
              <p:cNvSpPr txBox="1"/>
              <p:nvPr/>
            </p:nvSpPr>
            <p:spPr>
              <a:xfrm>
                <a:off x="760719" y="5470317"/>
                <a:ext cx="4381122" cy="629037"/>
              </a:xfrm>
              <a:prstGeom prst="rect">
                <a:avLst/>
              </a:prstGeom>
              <a:noFill/>
            </p:spPr>
            <p:txBody>
              <a:bodyPr wrap="square" lIns="0" tIns="0" rIns="0" bIns="0" rtlCol="0">
                <a:spAutoFit/>
              </a:bodyPr>
              <a:lstStyle/>
              <a:p>
                <a:pPr>
                  <a:lnSpc>
                    <a:spcPct val="90000"/>
                  </a:lnSpc>
                  <a:spcAft>
                    <a:spcPts val="588"/>
                  </a:spcAft>
                </a:pPr>
                <a:r>
                  <a:rPr lang="it-IT" sz="2000">
                    <a:solidFill>
                      <a:schemeClr val="bg2"/>
                    </a:solidFill>
                  </a:rPr>
                  <a:t>aptent taciti sociosqu ad litora torquent per conubia nostra</a:t>
                </a:r>
                <a:endParaRPr lang="en-GB" sz="2000" dirty="0">
                  <a:solidFill>
                    <a:schemeClr val="bg2"/>
                  </a:solidFill>
                </a:endParaRPr>
              </a:p>
            </p:txBody>
          </p:sp>
        </p:grpSp>
        <p:grpSp>
          <p:nvGrpSpPr>
            <p:cNvPr id="17" name="Group 16"/>
            <p:cNvGrpSpPr/>
            <p:nvPr/>
          </p:nvGrpSpPr>
          <p:grpSpPr>
            <a:xfrm>
              <a:off x="6105972" y="743448"/>
              <a:ext cx="2689276" cy="2825018"/>
              <a:chOff x="6228404" y="757859"/>
              <a:chExt cx="2743200" cy="2881666"/>
            </a:xfrm>
            <a:solidFill>
              <a:schemeClr val="accent2"/>
            </a:solidFill>
          </p:grpSpPr>
          <p:sp>
            <p:nvSpPr>
              <p:cNvPr id="18" name="Rectangle 17"/>
              <p:cNvSpPr>
                <a:spLocks/>
              </p:cNvSpPr>
              <p:nvPr/>
            </p:nvSpPr>
            <p:spPr bwMode="auto">
              <a:xfrm>
                <a:off x="6228404" y="896325"/>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411281" y="757859"/>
                <a:ext cx="2560318" cy="1230846"/>
              </a:xfrm>
              <a:prstGeom prst="rect">
                <a:avLst/>
              </a:prstGeom>
              <a:noFill/>
            </p:spPr>
            <p:txBody>
              <a:bodyPr wrap="square" lIns="0" tIns="0" rIns="0" bIns="0" rtlCol="0">
                <a:spAutoFit/>
              </a:bodyPr>
              <a:lstStyle/>
              <a:p>
                <a:pPr>
                  <a:lnSpc>
                    <a:spcPct val="120000"/>
                  </a:lnSpc>
                </a:pPr>
                <a:r>
                  <a:rPr lang="en-GB" sz="6470" b="1" dirty="0">
                    <a:solidFill>
                      <a:schemeClr val="tx2"/>
                    </a:solidFill>
                    <a:latin typeface="Segoe UI Semibold" charset="0"/>
                    <a:ea typeface="Segoe UI Semibold" charset="0"/>
                    <a:cs typeface="Segoe UI Semibold" charset="0"/>
                  </a:rPr>
                  <a:t>#1</a:t>
                </a:r>
              </a:p>
            </p:txBody>
          </p:sp>
          <p:sp>
            <p:nvSpPr>
              <p:cNvPr id="19" name="TextBox 18"/>
              <p:cNvSpPr txBox="1"/>
              <p:nvPr/>
            </p:nvSpPr>
            <p:spPr>
              <a:xfrm>
                <a:off x="6451389" y="1828377"/>
                <a:ext cx="1808322" cy="419358"/>
              </a:xfrm>
              <a:prstGeom prst="rect">
                <a:avLst/>
              </a:prstGeom>
              <a:grpFill/>
            </p:spPr>
            <p:txBody>
              <a:bodyPr wrap="square" lIns="0" tIns="0" rIns="0" bIns="0" rtlCol="0">
                <a:spAutoFit/>
              </a:bodyPr>
              <a:lstStyle/>
              <a:p>
                <a:r>
                  <a:rPr lang="en-GB" sz="1200" dirty="0">
                    <a:solidFill>
                      <a:schemeClr val="tx2"/>
                    </a:solidFill>
                    <a:latin typeface="Segoe UI" charset="0"/>
                    <a:ea typeface="Segoe UI" charset="0"/>
                    <a:cs typeface="Segoe UI" charset="0"/>
                  </a:rPr>
                  <a:t>libero </a:t>
                </a:r>
                <a:r>
                  <a:rPr lang="en-GB" sz="1200" dirty="0" err="1">
                    <a:solidFill>
                      <a:schemeClr val="tx2"/>
                    </a:solidFill>
                    <a:latin typeface="Segoe UI" charset="0"/>
                    <a:ea typeface="Segoe UI" charset="0"/>
                    <a:cs typeface="Segoe UI" charset="0"/>
                  </a:rPr>
                  <a:t>interdum</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dignissim</a:t>
                </a:r>
                <a:r>
                  <a:rPr lang="en-GB" sz="1200" dirty="0">
                    <a:solidFill>
                      <a:schemeClr val="tx2"/>
                    </a:solidFill>
                    <a:latin typeface="Segoe UI" charset="0"/>
                    <a:ea typeface="Segoe UI" charset="0"/>
                    <a:cs typeface="Segoe UI" charset="0"/>
                  </a:rPr>
                  <a:t> at porta libero</a:t>
                </a:r>
              </a:p>
            </p:txBody>
          </p:sp>
          <p:sp>
            <p:nvSpPr>
              <p:cNvPr id="21" name="TextBox 20"/>
              <p:cNvSpPr txBox="1"/>
              <p:nvPr/>
            </p:nvSpPr>
            <p:spPr>
              <a:xfrm>
                <a:off x="6411281" y="2025343"/>
                <a:ext cx="2285975" cy="1230846"/>
              </a:xfrm>
              <a:prstGeom prst="rect">
                <a:avLst/>
              </a:prstGeom>
              <a:noFill/>
            </p:spPr>
            <p:txBody>
              <a:bodyPr wrap="square" lIns="0" tIns="0" rIns="0" bIns="0" rtlCol="0">
                <a:spAutoFit/>
              </a:bodyPr>
              <a:lstStyle/>
              <a:p>
                <a:pPr>
                  <a:lnSpc>
                    <a:spcPct val="120000"/>
                  </a:lnSpc>
                </a:pPr>
                <a:r>
                  <a:rPr lang="en-GB" sz="6470" b="1" dirty="0">
                    <a:solidFill>
                      <a:schemeClr val="tx2"/>
                    </a:solidFill>
                    <a:latin typeface="Segoe UI Semibold" charset="0"/>
                    <a:ea typeface="Segoe UI Semibold" charset="0"/>
                    <a:cs typeface="Segoe UI Semibold" charset="0"/>
                  </a:rPr>
                  <a:t>300k</a:t>
                </a:r>
              </a:p>
            </p:txBody>
          </p:sp>
          <p:sp>
            <p:nvSpPr>
              <p:cNvPr id="22" name="TextBox 21"/>
              <p:cNvSpPr txBox="1"/>
              <p:nvPr/>
            </p:nvSpPr>
            <p:spPr>
              <a:xfrm>
                <a:off x="6451389" y="3068245"/>
                <a:ext cx="2428744" cy="419358"/>
              </a:xfrm>
              <a:prstGeom prst="rect">
                <a:avLst/>
              </a:prstGeom>
              <a:noFill/>
            </p:spPr>
            <p:txBody>
              <a:bodyPr wrap="square" lIns="0" tIns="0" rIns="0" bIns="0" rtlCol="0">
                <a:spAutoFit/>
              </a:bodyPr>
              <a:lstStyle/>
              <a:p>
                <a:r>
                  <a:rPr lang="en-GB" sz="1200" dirty="0" err="1">
                    <a:solidFill>
                      <a:schemeClr val="tx2"/>
                    </a:solidFill>
                    <a:latin typeface="Segoe UI" charset="0"/>
                    <a:ea typeface="Segoe UI" charset="0"/>
                    <a:cs typeface="Segoe UI" charset="0"/>
                  </a:rPr>
                  <a:t>vestibulum</a:t>
                </a:r>
                <a:r>
                  <a:rPr lang="en-GB" sz="1200" dirty="0">
                    <a:solidFill>
                      <a:schemeClr val="tx2"/>
                    </a:solidFill>
                    <a:latin typeface="Segoe UI" charset="0"/>
                    <a:ea typeface="Segoe UI" charset="0"/>
                    <a:cs typeface="Segoe UI" charset="0"/>
                  </a:rPr>
                  <a:t> nisi, </a:t>
                </a:r>
                <a:r>
                  <a:rPr lang="en-GB" sz="1200" dirty="0" err="1">
                    <a:solidFill>
                      <a:schemeClr val="tx2"/>
                    </a:solidFill>
                    <a:latin typeface="Segoe UI" charset="0"/>
                    <a:ea typeface="Segoe UI" charset="0"/>
                    <a:cs typeface="Segoe UI" charset="0"/>
                  </a:rPr>
                  <a:t>hendrerit</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tempor</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tellus</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adipiscing</a:t>
                </a:r>
                <a:r>
                  <a:rPr lang="en-GB" sz="1200" dirty="0">
                    <a:solidFill>
                      <a:schemeClr val="tx2"/>
                    </a:solidFill>
                    <a:latin typeface="Segoe UI" charset="0"/>
                    <a:ea typeface="Segoe UI" charset="0"/>
                    <a:cs typeface="Segoe UI" charset="0"/>
                  </a:rPr>
                  <a:t> </a:t>
                </a:r>
                <a:r>
                  <a:rPr lang="en-GB" sz="1200" dirty="0" err="1">
                    <a:solidFill>
                      <a:schemeClr val="tx2"/>
                    </a:solidFill>
                    <a:latin typeface="Segoe UI" charset="0"/>
                    <a:ea typeface="Segoe UI" charset="0"/>
                    <a:cs typeface="Segoe UI" charset="0"/>
                  </a:rPr>
                  <a:t>vel</a:t>
                </a:r>
                <a:endParaRPr lang="en-GB" sz="1200" dirty="0">
                  <a:solidFill>
                    <a:schemeClr val="tx2"/>
                  </a:solidFill>
                  <a:latin typeface="Segoe UI" charset="0"/>
                  <a:ea typeface="Segoe UI" charset="0"/>
                  <a:cs typeface="Segoe UI" charset="0"/>
                </a:endParaRPr>
              </a:p>
            </p:txBody>
          </p:sp>
        </p:grpSp>
        <p:grpSp>
          <p:nvGrpSpPr>
            <p:cNvPr id="23" name="Group 22"/>
            <p:cNvGrpSpPr/>
            <p:nvPr/>
          </p:nvGrpSpPr>
          <p:grpSpPr>
            <a:xfrm>
              <a:off x="8924670" y="743448"/>
              <a:ext cx="2689274" cy="2825018"/>
              <a:chOff x="9103627" y="757859"/>
              <a:chExt cx="2743200" cy="2881666"/>
            </a:xfrm>
          </p:grpSpPr>
          <p:sp>
            <p:nvSpPr>
              <p:cNvPr id="24" name="Rectangle 23"/>
              <p:cNvSpPr>
                <a:spLocks/>
              </p:cNvSpPr>
              <p:nvPr/>
            </p:nvSpPr>
            <p:spPr bwMode="auto">
              <a:xfrm>
                <a:off x="9103627" y="896325"/>
                <a:ext cx="2743200" cy="274320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286504" y="1808376"/>
                <a:ext cx="2560292" cy="419358"/>
              </a:xfrm>
              <a:prstGeom prst="rect">
                <a:avLst/>
              </a:prstGeom>
              <a:noFill/>
            </p:spPr>
            <p:txBody>
              <a:bodyPr wrap="square" lIns="0" tIns="0" rIns="0" bIns="0" rtlCol="0">
                <a:spAutoFit/>
              </a:bodyPr>
              <a:lstStyle/>
              <a:p>
                <a:r>
                  <a:rPr lang="fr-FR" sz="1200" dirty="0"/>
                  <a:t>dis </a:t>
                </a:r>
                <a:r>
                  <a:rPr lang="fr-FR" sz="1200" dirty="0" err="1"/>
                  <a:t>parturient</a:t>
                </a:r>
                <a:r>
                  <a:rPr lang="fr-FR" sz="1200" dirty="0"/>
                  <a:t> montes, </a:t>
                </a:r>
                <a:r>
                  <a:rPr lang="fr-FR" sz="1200" dirty="0" err="1"/>
                  <a:t>nascetur</a:t>
                </a:r>
                <a:r>
                  <a:rPr lang="fr-FR" sz="1200" dirty="0"/>
                  <a:t> </a:t>
                </a:r>
                <a:r>
                  <a:rPr lang="fr-FR" sz="1200" dirty="0" err="1"/>
                  <a:t>ridiculus</a:t>
                </a:r>
                <a:r>
                  <a:rPr lang="fr-FR" sz="1200" dirty="0"/>
                  <a:t> mus</a:t>
                </a:r>
                <a:endParaRPr lang="en-GB" sz="1200" b="1" dirty="0"/>
              </a:p>
            </p:txBody>
          </p:sp>
          <p:sp>
            <p:nvSpPr>
              <p:cNvPr id="26" name="TextBox 25"/>
              <p:cNvSpPr txBox="1"/>
              <p:nvPr/>
            </p:nvSpPr>
            <p:spPr>
              <a:xfrm>
                <a:off x="9286504" y="757859"/>
                <a:ext cx="1796421"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50%</a:t>
                </a:r>
              </a:p>
            </p:txBody>
          </p:sp>
          <p:sp>
            <p:nvSpPr>
              <p:cNvPr id="27" name="TextBox 26"/>
              <p:cNvSpPr txBox="1"/>
              <p:nvPr/>
            </p:nvSpPr>
            <p:spPr>
              <a:xfrm>
                <a:off x="9286504" y="1997361"/>
                <a:ext cx="2285975"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75%</a:t>
                </a:r>
              </a:p>
            </p:txBody>
          </p:sp>
          <p:sp>
            <p:nvSpPr>
              <p:cNvPr id="28" name="TextBox 27"/>
              <p:cNvSpPr txBox="1"/>
              <p:nvPr/>
            </p:nvSpPr>
            <p:spPr>
              <a:xfrm>
                <a:off x="9286504" y="3088881"/>
                <a:ext cx="2560292" cy="419358"/>
              </a:xfrm>
              <a:prstGeom prst="rect">
                <a:avLst/>
              </a:prstGeom>
              <a:noFill/>
            </p:spPr>
            <p:txBody>
              <a:bodyPr wrap="square" lIns="0" tIns="0" rIns="0" bIns="0" rtlCol="0">
                <a:spAutoFit/>
              </a:bodyPr>
              <a:lstStyle/>
              <a:p>
                <a:r>
                  <a:rPr lang="en-GB" sz="1200" dirty="0" err="1"/>
                  <a:t>Aliquam</a:t>
                </a:r>
                <a:r>
                  <a:rPr lang="en-GB" sz="1200" dirty="0"/>
                  <a:t> </a:t>
                </a:r>
                <a:r>
                  <a:rPr lang="en-GB" sz="1200" dirty="0" err="1"/>
                  <a:t>sed</a:t>
                </a:r>
                <a:r>
                  <a:rPr lang="en-GB" sz="1200" dirty="0"/>
                  <a:t> </a:t>
                </a:r>
                <a:r>
                  <a:rPr lang="en-GB" sz="1200" dirty="0" err="1"/>
                  <a:t>venenatis</a:t>
                </a:r>
                <a:r>
                  <a:rPr lang="en-GB" sz="1200" dirty="0"/>
                  <a:t> </a:t>
                </a:r>
                <a:r>
                  <a:rPr lang="en-GB" sz="1200" dirty="0" err="1"/>
                  <a:t>erat</a:t>
                </a:r>
                <a:r>
                  <a:rPr lang="en-GB" sz="1200" dirty="0"/>
                  <a:t>, in </a:t>
                </a:r>
                <a:r>
                  <a:rPr lang="en-GB" sz="1200" dirty="0" err="1"/>
                  <a:t>ullamcorper</a:t>
                </a:r>
                <a:r>
                  <a:rPr lang="en-GB" sz="1200" dirty="0"/>
                  <a:t> </a:t>
                </a:r>
                <a:r>
                  <a:rPr lang="en-GB" sz="1200" dirty="0" err="1"/>
                  <a:t>nibh</a:t>
                </a:r>
                <a:endParaRPr lang="en-GB" sz="1200" b="1" dirty="0"/>
              </a:p>
            </p:txBody>
          </p:sp>
        </p:grpSp>
        <p:sp>
          <p:nvSpPr>
            <p:cNvPr id="29" name="Rectangle 28"/>
            <p:cNvSpPr>
              <a:spLocks/>
            </p:cNvSpPr>
            <p:nvPr/>
          </p:nvSpPr>
          <p:spPr bwMode="auto">
            <a:xfrm>
              <a:off x="8915474" y="3668017"/>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r>
                <a:rPr lang="en-GB" sz="1200" kern="1000" spc="-29" dirty="0" err="1">
                  <a:solidFill>
                    <a:schemeClr val="bg2"/>
                  </a:solidFill>
                </a:rPr>
                <a:t>vulputate</a:t>
              </a:r>
              <a:r>
                <a:rPr lang="en-GB" sz="1200" kern="1000" spc="-29" dirty="0">
                  <a:solidFill>
                    <a:schemeClr val="bg2"/>
                  </a:solidFill>
                </a:rPr>
                <a:t> </a:t>
              </a:r>
              <a:r>
                <a:rPr lang="en-GB" sz="1200" kern="1000" spc="-29" dirty="0" err="1">
                  <a:solidFill>
                    <a:schemeClr val="bg2"/>
                  </a:solidFill>
                </a:rPr>
                <a:t>nunc</a:t>
              </a:r>
              <a:r>
                <a:rPr lang="en-GB" sz="1200" kern="1000" spc="-29" dirty="0">
                  <a:solidFill>
                    <a:schemeClr val="bg2"/>
                  </a:solidFill>
                </a:rPr>
                <a:t>, in </a:t>
              </a:r>
              <a:r>
                <a:rPr lang="en-GB" sz="1200" kern="1000" spc="-29" dirty="0" err="1">
                  <a:solidFill>
                    <a:schemeClr val="bg2"/>
                  </a:solidFill>
                </a:rPr>
                <a:t>viverra</a:t>
              </a:r>
              <a:r>
                <a:rPr lang="en-GB" sz="1200" kern="1000" spc="-29" dirty="0">
                  <a:solidFill>
                    <a:schemeClr val="bg2"/>
                  </a:solidFill>
                </a:rPr>
                <a:t> </a:t>
              </a:r>
            </a:p>
            <a:p>
              <a:r>
                <a:rPr lang="en-GB" sz="1200" kern="1000" spc="-29" dirty="0" err="1">
                  <a:solidFill>
                    <a:schemeClr val="bg2"/>
                  </a:solidFill>
                </a:rPr>
                <a:t>arcu</a:t>
              </a:r>
              <a:r>
                <a:rPr lang="en-GB" sz="1200" kern="1000" spc="-29" dirty="0">
                  <a:solidFill>
                    <a:schemeClr val="bg2"/>
                  </a:solidFill>
                </a:rPr>
                <a:t> </a:t>
              </a:r>
              <a:r>
                <a:rPr lang="en-GB" sz="1200" kern="1000" spc="-29" dirty="0" err="1">
                  <a:solidFill>
                    <a:schemeClr val="bg2"/>
                  </a:solidFill>
                </a:rPr>
                <a:t>lacinia</a:t>
              </a:r>
              <a:r>
                <a:rPr lang="en-GB" sz="1200" kern="1000" spc="-29" dirty="0">
                  <a:solidFill>
                    <a:schemeClr val="bg2"/>
                  </a:solidFill>
                </a:rPr>
                <a:t> </a:t>
              </a:r>
              <a:r>
                <a:rPr lang="en-GB" sz="1200" kern="1000" spc="-29" dirty="0" err="1">
                  <a:solidFill>
                    <a:schemeClr val="bg2"/>
                  </a:solidFill>
                </a:rPr>
                <a:t>sollicitudin</a:t>
              </a:r>
              <a:endParaRPr lang="en-GB" sz="1200" kern="1000" spc="-29" dirty="0">
                <a:solidFill>
                  <a:schemeClr val="bg2"/>
                </a:solidFill>
              </a:endParaRPr>
            </a:p>
            <a:p>
              <a:r>
                <a:rPr lang="en-GB" sz="1200" kern="1000" spc="-29" dirty="0" err="1">
                  <a:solidFill>
                    <a:schemeClr val="bg2"/>
                  </a:solidFill>
                </a:rPr>
                <a:t>pulvinar</a:t>
              </a:r>
              <a:r>
                <a:rPr lang="en-GB" sz="1200" kern="1000" spc="-29" dirty="0">
                  <a:solidFill>
                    <a:schemeClr val="bg2"/>
                  </a:solidFill>
                </a:rPr>
                <a:t> </a:t>
              </a:r>
              <a:r>
                <a:rPr lang="en-GB" sz="1200" kern="1000" spc="-29" dirty="0" err="1">
                  <a:solidFill>
                    <a:schemeClr val="bg2"/>
                  </a:solidFill>
                </a:rPr>
                <a:t>vestibulum</a:t>
              </a:r>
              <a:r>
                <a:rPr lang="en-GB" sz="1200" kern="1000" spc="-29" dirty="0">
                  <a:solidFill>
                    <a:schemeClr val="bg2"/>
                  </a:solidFill>
                </a:rPr>
                <a:t> </a:t>
              </a:r>
              <a:r>
                <a:rPr lang="en-GB" sz="1200" kern="1000" spc="-29" dirty="0" err="1">
                  <a:solidFill>
                    <a:schemeClr val="bg2"/>
                  </a:solidFill>
                </a:rPr>
                <a:t>justo</a:t>
              </a:r>
              <a:endParaRPr lang="en-GB" sz="1200" kern="1000" spc="-29" dirty="0">
                <a:solidFill>
                  <a:schemeClr val="bg2"/>
                </a:solidFill>
              </a:endParaRPr>
            </a:p>
            <a:p>
              <a:r>
                <a:rPr lang="en-GB" sz="1200" kern="1000" spc="-29" dirty="0" err="1">
                  <a:solidFill>
                    <a:schemeClr val="bg2"/>
                  </a:solidFill>
                </a:rPr>
                <a:t>donec</a:t>
              </a:r>
              <a:r>
                <a:rPr lang="en-GB" sz="1200" kern="1000" spc="-29" dirty="0">
                  <a:solidFill>
                    <a:schemeClr val="bg2"/>
                  </a:solidFill>
                </a:rPr>
                <a:t> </a:t>
              </a:r>
              <a:r>
                <a:rPr lang="en-GB" sz="1200" kern="1000" spc="-29" dirty="0" err="1">
                  <a:solidFill>
                    <a:schemeClr val="bg2"/>
                  </a:solidFill>
                </a:rPr>
                <a:t>pharetra</a:t>
              </a:r>
              <a:r>
                <a:rPr lang="en-GB" sz="1200" kern="1000" spc="-29" dirty="0">
                  <a:solidFill>
                    <a:schemeClr val="bg2"/>
                  </a:solidFill>
                </a:rPr>
                <a:t>, </a:t>
              </a:r>
              <a:r>
                <a:rPr lang="en-GB" sz="1200" kern="1000" spc="-29" dirty="0" err="1">
                  <a:solidFill>
                    <a:schemeClr val="bg2"/>
                  </a:solidFill>
                </a:rPr>
                <a:t>justo</a:t>
              </a:r>
              <a:r>
                <a:rPr lang="en-GB" sz="1200" kern="1000" spc="-29" dirty="0">
                  <a:solidFill>
                    <a:schemeClr val="bg2"/>
                  </a:solidFill>
                </a:rPr>
                <a:t> in </a:t>
              </a:r>
              <a:r>
                <a:rPr lang="en-GB" sz="1200" kern="1000" spc="-29" dirty="0" err="1">
                  <a:solidFill>
                    <a:schemeClr val="bg2"/>
                  </a:solidFill>
                </a:rPr>
                <a:t>sodales</a:t>
              </a:r>
              <a:r>
                <a:rPr lang="en-GB" sz="1200" kern="1000" spc="-29" dirty="0">
                  <a:solidFill>
                    <a:schemeClr val="bg2"/>
                  </a:solidFill>
                </a:rPr>
                <a:t> </a:t>
              </a:r>
            </a:p>
            <a:p>
              <a:r>
                <a:rPr lang="en-GB" sz="1200" kern="1000" spc="-29" dirty="0" err="1">
                  <a:solidFill>
                    <a:schemeClr val="bg2"/>
                  </a:solidFill>
                </a:rPr>
                <a:t>tristique</a:t>
              </a:r>
              <a:r>
                <a:rPr lang="en-GB" sz="1200" kern="1000" spc="-29" dirty="0">
                  <a:solidFill>
                    <a:schemeClr val="bg2"/>
                  </a:solidFill>
                </a:rPr>
                <a:t>, </a:t>
              </a:r>
              <a:r>
                <a:rPr lang="en-GB" sz="1200" kern="1000" spc="-29" dirty="0" err="1">
                  <a:solidFill>
                    <a:schemeClr val="bg2"/>
                  </a:solidFill>
                </a:rPr>
                <a:t>sapien</a:t>
              </a:r>
              <a:r>
                <a:rPr lang="en-GB" sz="1200" kern="1000" spc="-29" dirty="0">
                  <a:solidFill>
                    <a:schemeClr val="bg2"/>
                  </a:solidFill>
                </a:rPr>
                <a:t> libero </a:t>
              </a:r>
              <a:r>
                <a:rPr lang="en-GB" sz="1200" kern="1000" spc="-29" dirty="0" err="1">
                  <a:solidFill>
                    <a:schemeClr val="bg2"/>
                  </a:solidFill>
                </a:rPr>
                <a:t>sagittis</a:t>
              </a:r>
              <a:r>
                <a:rPr lang="en-GB" sz="1200" kern="1000" spc="-29" dirty="0">
                  <a:solidFill>
                    <a:schemeClr val="bg2"/>
                  </a:solidFill>
                </a:rPr>
                <a:t> </a:t>
              </a:r>
              <a:br>
                <a:rPr lang="en-GB" sz="1200" kern="1000" spc="-29" dirty="0">
                  <a:solidFill>
                    <a:schemeClr val="bg2"/>
                  </a:solidFill>
                </a:rPr>
              </a:br>
              <a:r>
                <a:rPr lang="en-GB" sz="1200" kern="1000" spc="-29" dirty="0" err="1">
                  <a:solidFill>
                    <a:schemeClr val="bg2"/>
                  </a:solidFill>
                </a:rPr>
                <a:t>justo</a:t>
              </a:r>
              <a:r>
                <a:rPr lang="en-GB" sz="1200" kern="1000" spc="-29" dirty="0">
                  <a:solidFill>
                    <a:schemeClr val="bg2"/>
                  </a:solidFill>
                </a:rPr>
                <a:t> ac </a:t>
              </a:r>
              <a:r>
                <a:rPr lang="en-GB" sz="1200" kern="1000" spc="-29" dirty="0" err="1">
                  <a:solidFill>
                    <a:schemeClr val="bg2"/>
                  </a:solidFill>
                </a:rPr>
                <a:t>posuere</a:t>
              </a:r>
              <a:r>
                <a:rPr lang="en-GB" sz="1200" kern="1000" spc="-29" dirty="0">
                  <a:solidFill>
                    <a:schemeClr val="bg2"/>
                  </a:solidFill>
                </a:rPr>
                <a:t> </a:t>
              </a:r>
              <a:r>
                <a:rPr lang="en-GB" sz="1200" kern="1000" spc="-29" dirty="0" err="1">
                  <a:solidFill>
                    <a:schemeClr val="bg2"/>
                  </a:solidFill>
                </a:rPr>
                <a:t>est</a:t>
              </a:r>
              <a:r>
                <a:rPr lang="en-GB" sz="1200" kern="1000" spc="-29" dirty="0">
                  <a:solidFill>
                    <a:schemeClr val="bg2"/>
                  </a:solidFill>
                </a:rPr>
                <a:t> magna in </a:t>
              </a:r>
              <a:br>
                <a:rPr lang="en-GB" sz="1200" kern="1000" spc="-29" dirty="0">
                  <a:solidFill>
                    <a:schemeClr val="bg2"/>
                  </a:solidFill>
                </a:rPr>
              </a:br>
              <a:r>
                <a:rPr lang="en-GB" sz="1200" kern="1000" spc="-29" dirty="0" err="1">
                  <a:solidFill>
                    <a:schemeClr val="bg2"/>
                  </a:solidFill>
                </a:rPr>
                <a:t>maurisn</a:t>
              </a:r>
              <a:r>
                <a:rPr lang="en-GB" sz="1200" kern="1000" spc="-29" dirty="0">
                  <a:solidFill>
                    <a:schemeClr val="bg2"/>
                  </a:solidFill>
                </a:rPr>
                <a:t> </a:t>
              </a:r>
              <a:r>
                <a:rPr lang="en-GB" sz="1200" kern="1000" spc="-29" dirty="0" err="1">
                  <a:solidFill>
                    <a:schemeClr val="bg2"/>
                  </a:solidFill>
                </a:rPr>
                <a:t>consequat</a:t>
              </a:r>
              <a:r>
                <a:rPr lang="en-GB" sz="1200" kern="1000" spc="-29" dirty="0">
                  <a:solidFill>
                    <a:schemeClr val="bg2"/>
                  </a:solidFill>
                </a:rPr>
                <a:t> </a:t>
              </a:r>
              <a:r>
                <a:rPr lang="en-GB" sz="1200" kern="1000" spc="-29" dirty="0" err="1">
                  <a:solidFill>
                    <a:schemeClr val="bg2"/>
                  </a:solidFill>
                </a:rPr>
                <a:t>eros</a:t>
              </a:r>
              <a:r>
                <a:rPr lang="en-GB" sz="1200" kern="1000" spc="-29" dirty="0">
                  <a:solidFill>
                    <a:schemeClr val="bg2"/>
                  </a:solidFill>
                </a:rPr>
                <a:t> </a:t>
              </a:r>
            </a:p>
            <a:p>
              <a:r>
                <a:rPr lang="en-US" sz="1200" dirty="0" err="1">
                  <a:solidFill>
                    <a:schemeClr val="bg2"/>
                  </a:solidFill>
                </a:rPr>
                <a:t>innteger</a:t>
              </a:r>
              <a:r>
                <a:rPr lang="en-US" sz="1200" dirty="0">
                  <a:solidFill>
                    <a:schemeClr val="bg2"/>
                  </a:solidFill>
                </a:rPr>
                <a:t> </a:t>
              </a:r>
              <a:r>
                <a:rPr lang="en-US" sz="1200" dirty="0" err="1">
                  <a:solidFill>
                    <a:schemeClr val="bg2"/>
                  </a:solidFill>
                </a:rPr>
                <a:t>orci</a:t>
              </a:r>
              <a:r>
                <a:rPr lang="en-US" sz="1200" dirty="0">
                  <a:solidFill>
                    <a:schemeClr val="bg2"/>
                  </a:solidFill>
                </a:rPr>
                <a:t> ipsum, </a:t>
              </a:r>
              <a:r>
                <a:rPr lang="en-US" sz="1200" dirty="0" err="1">
                  <a:solidFill>
                    <a:schemeClr val="bg2"/>
                  </a:solidFill>
                </a:rPr>
                <a:t>fringilla</a:t>
              </a:r>
              <a:r>
                <a:rPr lang="en-US" sz="1200" dirty="0">
                  <a:solidFill>
                    <a:schemeClr val="bg2"/>
                  </a:solidFill>
                </a:rPr>
                <a:t> </a:t>
              </a:r>
              <a:br>
                <a:rPr lang="en-US" sz="1200" dirty="0">
                  <a:solidFill>
                    <a:schemeClr val="bg2"/>
                  </a:solidFill>
                </a:rPr>
              </a:br>
              <a:r>
                <a:rPr lang="en-US" sz="1200" dirty="0">
                  <a:solidFill>
                    <a:schemeClr val="bg2"/>
                  </a:solidFill>
                </a:rPr>
                <a:t>vitae dui </a:t>
              </a:r>
              <a:r>
                <a:rPr lang="en-US" sz="1200" dirty="0" err="1">
                  <a:solidFill>
                    <a:schemeClr val="bg2"/>
                  </a:solidFill>
                </a:rPr>
                <a:t>quis</a:t>
              </a:r>
              <a:r>
                <a:rPr lang="en-US" sz="1200" dirty="0">
                  <a:solidFill>
                    <a:schemeClr val="bg2"/>
                  </a:solidFill>
                </a:rPr>
                <a:t>, </a:t>
              </a:r>
              <a:r>
                <a:rPr lang="en-US" sz="1200" dirty="0" err="1">
                  <a:solidFill>
                    <a:schemeClr val="bg2"/>
                  </a:solidFill>
                </a:rPr>
                <a:t>facilisis</a:t>
              </a:r>
              <a:r>
                <a:rPr lang="en-US" sz="1200" dirty="0">
                  <a:solidFill>
                    <a:schemeClr val="bg2"/>
                  </a:solidFill>
                </a:rPr>
                <a:t> cursus </a:t>
              </a:r>
              <a:br>
                <a:rPr lang="en-US" sz="1200" dirty="0">
                  <a:solidFill>
                    <a:schemeClr val="bg2"/>
                  </a:solidFill>
                </a:rPr>
              </a:br>
              <a:r>
                <a:rPr lang="en-US" sz="1200" dirty="0" err="1">
                  <a:solidFill>
                    <a:schemeClr val="bg2"/>
                  </a:solidFill>
                </a:rPr>
                <a:t>tellusliquam</a:t>
              </a:r>
              <a:r>
                <a:rPr lang="en-US" sz="1200" dirty="0">
                  <a:solidFill>
                    <a:schemeClr val="bg2"/>
                  </a:solidFill>
                </a:rPr>
                <a:t> </a:t>
              </a:r>
              <a:r>
                <a:rPr lang="en-US" sz="1200" dirty="0" err="1">
                  <a:solidFill>
                    <a:schemeClr val="bg2"/>
                  </a:solidFill>
                </a:rPr>
                <a:t>sed</a:t>
              </a:r>
              <a:r>
                <a:rPr lang="en-US" sz="1200" dirty="0">
                  <a:solidFill>
                    <a:schemeClr val="bg2"/>
                  </a:solidFill>
                </a:rPr>
                <a:t> </a:t>
              </a:r>
              <a:r>
                <a:rPr lang="en-US" sz="1200" dirty="0" err="1">
                  <a:solidFill>
                    <a:schemeClr val="bg2"/>
                  </a:solidFill>
                </a:rPr>
                <a:t>venenatis</a:t>
              </a:r>
              <a:r>
                <a:rPr lang="en-US" sz="1200" dirty="0">
                  <a:solidFill>
                    <a:schemeClr val="bg2"/>
                  </a:solidFill>
                </a:rPr>
                <a:t> </a:t>
              </a:r>
              <a:r>
                <a:rPr lang="en-US" sz="1200" dirty="0" err="1">
                  <a:solidFill>
                    <a:schemeClr val="bg2"/>
                  </a:solidFill>
                </a:rPr>
                <a:t>erat</a:t>
              </a:r>
              <a:r>
                <a:rPr lang="en-US" sz="1200" dirty="0">
                  <a:solidFill>
                    <a:schemeClr val="bg2"/>
                  </a:solidFill>
                </a:rPr>
                <a:t>,</a:t>
              </a:r>
              <a:br>
                <a:rPr lang="en-US" sz="1200" dirty="0">
                  <a:solidFill>
                    <a:schemeClr val="bg2"/>
                  </a:solidFill>
                </a:rPr>
              </a:br>
              <a:r>
                <a:rPr lang="en-US" sz="1200" dirty="0">
                  <a:solidFill>
                    <a:schemeClr val="bg2"/>
                  </a:solidFill>
                </a:rPr>
                <a:t>in </a:t>
              </a:r>
              <a:r>
                <a:rPr lang="en-US" sz="1200" dirty="0" err="1">
                  <a:solidFill>
                    <a:schemeClr val="bg2"/>
                  </a:solidFill>
                </a:rPr>
                <a:t>ullamcorper</a:t>
              </a:r>
              <a:r>
                <a:rPr lang="en-US" sz="1200" dirty="0">
                  <a:solidFill>
                    <a:schemeClr val="bg2"/>
                  </a:solidFill>
                </a:rPr>
                <a:t> </a:t>
              </a:r>
            </a:p>
          </p:txBody>
        </p:sp>
        <p:grpSp>
          <p:nvGrpSpPr>
            <p:cNvPr id="30" name="Group 29"/>
            <p:cNvGrpSpPr/>
            <p:nvPr/>
          </p:nvGrpSpPr>
          <p:grpSpPr>
            <a:xfrm>
              <a:off x="6105969" y="3532290"/>
              <a:ext cx="2689275" cy="2826269"/>
              <a:chOff x="6228404" y="3602627"/>
              <a:chExt cx="2743200" cy="2882944"/>
            </a:xfrm>
            <a:solidFill>
              <a:schemeClr val="accent3">
                <a:lumMod val="75000"/>
              </a:schemeClr>
            </a:solidFill>
          </p:grpSpPr>
          <p:sp>
            <p:nvSpPr>
              <p:cNvPr id="31" name="Rectangle 30"/>
              <p:cNvSpPr>
                <a:spLocks/>
              </p:cNvSpPr>
              <p:nvPr/>
            </p:nvSpPr>
            <p:spPr bwMode="auto">
              <a:xfrm>
                <a:off x="6228404" y="3742371"/>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10619">
                        <a:schemeClr val="bg1"/>
                      </a:gs>
                      <a:gs pos="33000">
                        <a:schemeClr val="bg1"/>
                      </a:gs>
                    </a:gsLst>
                    <a:lin ang="5400000" scaled="0"/>
                  </a:gradFill>
                  <a:ea typeface="Segoe UI" pitchFamily="34" charset="0"/>
                  <a:cs typeface="Segoe UI" pitchFamily="34" charset="0"/>
                </a:endParaRPr>
              </a:p>
            </p:txBody>
          </p:sp>
          <p:sp>
            <p:nvSpPr>
              <p:cNvPr id="33" name="TextBox 32"/>
              <p:cNvSpPr txBox="1"/>
              <p:nvPr/>
            </p:nvSpPr>
            <p:spPr>
              <a:xfrm>
                <a:off x="6448590" y="3602627"/>
                <a:ext cx="2523013"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71%</a:t>
                </a:r>
              </a:p>
            </p:txBody>
          </p:sp>
          <p:sp>
            <p:nvSpPr>
              <p:cNvPr id="32" name="TextBox 31"/>
              <p:cNvSpPr txBox="1"/>
              <p:nvPr/>
            </p:nvSpPr>
            <p:spPr>
              <a:xfrm>
                <a:off x="6448590" y="4648885"/>
                <a:ext cx="2523013" cy="419359"/>
              </a:xfrm>
              <a:prstGeom prst="rect">
                <a:avLst/>
              </a:prstGeom>
              <a:noFill/>
            </p:spPr>
            <p:txBody>
              <a:bodyPr wrap="square" lIns="0" tIns="0" rIns="0" bIns="0" rtlCol="0">
                <a:spAutoFit/>
              </a:bodyPr>
              <a:lstStyle/>
              <a:p>
                <a:r>
                  <a:rPr lang="fr-FR" sz="1200" dirty="0">
                    <a:solidFill>
                      <a:schemeClr val="bg2"/>
                    </a:solidFill>
                  </a:rPr>
                  <a:t>Cum </a:t>
                </a:r>
                <a:r>
                  <a:rPr lang="fr-FR" sz="1200" dirty="0" err="1">
                    <a:solidFill>
                      <a:schemeClr val="bg2"/>
                    </a:solidFill>
                  </a:rPr>
                  <a:t>sociis</a:t>
                </a:r>
                <a:r>
                  <a:rPr lang="fr-FR" sz="1200" dirty="0">
                    <a:solidFill>
                      <a:schemeClr val="bg2"/>
                    </a:solidFill>
                  </a:rPr>
                  <a:t> </a:t>
                </a:r>
                <a:r>
                  <a:rPr lang="fr-FR" sz="1200" dirty="0" err="1">
                    <a:solidFill>
                      <a:schemeClr val="bg2"/>
                    </a:solidFill>
                  </a:rPr>
                  <a:t>natoque</a:t>
                </a:r>
                <a:r>
                  <a:rPr lang="fr-FR" sz="1200" dirty="0">
                    <a:solidFill>
                      <a:schemeClr val="bg2"/>
                    </a:solidFill>
                  </a:rPr>
                  <a:t> </a:t>
                </a:r>
                <a:r>
                  <a:rPr lang="fr-FR" sz="1200" dirty="0" err="1">
                    <a:solidFill>
                      <a:schemeClr val="bg2"/>
                    </a:solidFill>
                  </a:rPr>
                  <a:t>penatibus</a:t>
                </a:r>
                <a:r>
                  <a:rPr lang="fr-FR" sz="1200" dirty="0">
                    <a:solidFill>
                      <a:schemeClr val="bg2"/>
                    </a:solidFill>
                  </a:rPr>
                  <a:t> et </a:t>
                </a:r>
                <a:r>
                  <a:rPr lang="fr-FR" sz="1200" dirty="0" err="1">
                    <a:solidFill>
                      <a:schemeClr val="bg2"/>
                    </a:solidFill>
                  </a:rPr>
                  <a:t>magnis</a:t>
                </a:r>
                <a:r>
                  <a:rPr lang="fr-FR" sz="1200" dirty="0">
                    <a:solidFill>
                      <a:schemeClr val="bg2"/>
                    </a:solidFill>
                  </a:rPr>
                  <a:t> dis </a:t>
                </a:r>
                <a:r>
                  <a:rPr lang="fr-FR" sz="1200" dirty="0" err="1">
                    <a:solidFill>
                      <a:schemeClr val="bg2"/>
                    </a:solidFill>
                  </a:rPr>
                  <a:t>parturient</a:t>
                </a:r>
                <a:r>
                  <a:rPr lang="fr-FR" sz="1200" dirty="0">
                    <a:solidFill>
                      <a:schemeClr val="bg2"/>
                    </a:solidFill>
                  </a:rPr>
                  <a:t> </a:t>
                </a:r>
                <a:endParaRPr lang="en-GB" sz="1200" b="1" dirty="0">
                  <a:solidFill>
                    <a:schemeClr val="bg2"/>
                  </a:solidFill>
                </a:endParaRPr>
              </a:p>
            </p:txBody>
          </p:sp>
          <p:sp>
            <p:nvSpPr>
              <p:cNvPr id="34" name="TextBox 33"/>
              <p:cNvSpPr txBox="1"/>
              <p:nvPr/>
            </p:nvSpPr>
            <p:spPr>
              <a:xfrm>
                <a:off x="6448589" y="4873164"/>
                <a:ext cx="2523014"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100k+</a:t>
                </a:r>
              </a:p>
            </p:txBody>
          </p:sp>
          <p:sp>
            <p:nvSpPr>
              <p:cNvPr id="35" name="TextBox 34"/>
              <p:cNvSpPr txBox="1"/>
              <p:nvPr/>
            </p:nvSpPr>
            <p:spPr>
              <a:xfrm>
                <a:off x="6448590" y="5914859"/>
                <a:ext cx="1818614" cy="419359"/>
              </a:xfrm>
              <a:prstGeom prst="rect">
                <a:avLst/>
              </a:prstGeom>
              <a:noFill/>
            </p:spPr>
            <p:txBody>
              <a:bodyPr wrap="square" lIns="0" tIns="0" rIns="0" bIns="0" rtlCol="0">
                <a:spAutoFit/>
              </a:bodyPr>
              <a:lstStyle/>
              <a:p>
                <a:r>
                  <a:rPr lang="it-IT" sz="1200" dirty="0">
                    <a:solidFill>
                      <a:schemeClr val="bg2"/>
                    </a:solidFill>
                  </a:rPr>
                  <a:t>viverra massa a odio </a:t>
                </a:r>
                <a:r>
                  <a:rPr lang="it-IT" sz="1200" dirty="0" err="1">
                    <a:solidFill>
                      <a:schemeClr val="bg2"/>
                    </a:solidFill>
                  </a:rPr>
                  <a:t>auctor</a:t>
                </a:r>
                <a:r>
                  <a:rPr lang="it-IT" sz="1200" dirty="0">
                    <a:solidFill>
                      <a:schemeClr val="bg2"/>
                    </a:solidFill>
                  </a:rPr>
                  <a:t> </a:t>
                </a:r>
                <a:r>
                  <a:rPr lang="it-IT" sz="1200" dirty="0" err="1">
                    <a:solidFill>
                      <a:schemeClr val="bg2"/>
                    </a:solidFill>
                  </a:rPr>
                  <a:t>convallis</a:t>
                </a:r>
                <a:endParaRPr lang="en-GB" sz="1200" b="1" dirty="0">
                  <a:solidFill>
                    <a:schemeClr val="bg2"/>
                  </a:solidFill>
                </a:endParaRPr>
              </a:p>
            </p:txBody>
          </p:sp>
        </p:grpSp>
      </p:grpSp>
    </p:spTree>
    <p:extLst>
      <p:ext uri="{BB962C8B-B14F-4D97-AF65-F5344CB8AC3E}">
        <p14:creationId xmlns:p14="http://schemas.microsoft.com/office/powerpoint/2010/main" val="322267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587FA3-94FE-4186-B285-06A638F95BE4}"/>
              </a:ext>
            </a:extLst>
          </p:cNvPr>
          <p:cNvSpPr>
            <a:spLocks noGrp="1"/>
          </p:cNvSpPr>
          <p:nvPr>
            <p:ph type="title"/>
          </p:nvPr>
        </p:nvSpPr>
        <p:spPr/>
        <p:txBody>
          <a:bodyPr/>
          <a:lstStyle/>
          <a:p>
            <a:r>
              <a:rPr lang="en-US"/>
              <a:t>Video</a:t>
            </a:r>
            <a:endParaRPr lang="en-US" dirty="0"/>
          </a:p>
        </p:txBody>
      </p:sp>
      <p:sp>
        <p:nvSpPr>
          <p:cNvPr id="6" name="Text Placeholder 5">
            <a:extLst>
              <a:ext uri="{FF2B5EF4-FFF2-40B4-BE49-F238E27FC236}">
                <a16:creationId xmlns:a16="http://schemas.microsoft.com/office/drawing/2014/main" id="{B2C1995C-9883-4274-9FBE-62FD9ADE46BC}"/>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80500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1322555"/>
              </p:ext>
            </p:extLst>
          </p:nvPr>
        </p:nvGraphicFramePr>
        <p:xfrm>
          <a:off x="1905000" y="1187003"/>
          <a:ext cx="9829799" cy="5186908"/>
        </p:xfrm>
        <a:graphic>
          <a:graphicData uri="http://schemas.openxmlformats.org/drawingml/2006/table">
            <a:tbl>
              <a:tblPr firstRow="1" bandRow="1">
                <a:tableStyleId>{2D5ABB26-0587-4C30-8999-92F81FD0307C}</a:tableStyleId>
              </a:tblPr>
              <a:tblGrid>
                <a:gridCol w="2548466">
                  <a:extLst>
                    <a:ext uri="{9D8B030D-6E8A-4147-A177-3AD203B41FA5}">
                      <a16:colId xmlns:a16="http://schemas.microsoft.com/office/drawing/2014/main" val="20000"/>
                    </a:ext>
                  </a:extLst>
                </a:gridCol>
                <a:gridCol w="2427111">
                  <a:extLst>
                    <a:ext uri="{9D8B030D-6E8A-4147-A177-3AD203B41FA5}">
                      <a16:colId xmlns:a16="http://schemas.microsoft.com/office/drawing/2014/main" val="20001"/>
                    </a:ext>
                  </a:extLst>
                </a:gridCol>
                <a:gridCol w="2427111">
                  <a:extLst>
                    <a:ext uri="{9D8B030D-6E8A-4147-A177-3AD203B41FA5}">
                      <a16:colId xmlns:a16="http://schemas.microsoft.com/office/drawing/2014/main" val="20002"/>
                    </a:ext>
                  </a:extLst>
                </a:gridCol>
                <a:gridCol w="2427111">
                  <a:extLst>
                    <a:ext uri="{9D8B030D-6E8A-4147-A177-3AD203B41FA5}">
                      <a16:colId xmlns:a16="http://schemas.microsoft.com/office/drawing/2014/main" val="20003"/>
                    </a:ext>
                  </a:extLst>
                </a:gridCol>
              </a:tblGrid>
              <a:tr h="383564">
                <a:tc>
                  <a:txBody>
                    <a:bodyPr/>
                    <a:lstStyle/>
                    <a:p>
                      <a:endParaRPr lang="en-US" sz="2400" dirty="0">
                        <a:gradFill>
                          <a:gsLst>
                            <a:gs pos="1000">
                              <a:srgbClr val="FFFFFF"/>
                            </a:gs>
                            <a:gs pos="100000">
                              <a:srgbClr val="FFFFFF"/>
                            </a:gs>
                          </a:gsLst>
                          <a:lin ang="5400000" scaled="1"/>
                        </a:gradFill>
                        <a:latin typeface="+mn-lt"/>
                      </a:endParaRPr>
                    </a:p>
                  </a:txBody>
                  <a:tcPr marL="89642" marR="179285" marT="44821" marB="44821">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FY17</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FY18</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Overall</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US</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lang="el-GR" sz="1400" kern="1200" dirty="0">
                        <a:solidFill>
                          <a:schemeClr val="bg2"/>
                        </a:solidFill>
                        <a:effectLst/>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70000"/>
                        </a:lnSpc>
                      </a:pPr>
                      <a:endParaRPr lang="en-US" sz="1400" dirty="0">
                        <a:solidFill>
                          <a:schemeClr val="bg2"/>
                        </a:solidFill>
                        <a:effectLst/>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132" rtl="0" eaLnBrk="1" fontAlgn="auto" latinLnBrk="0" hangingPunct="1">
                        <a:lnSpc>
                          <a:spcPct val="7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2"/>
                        </a:solidFill>
                        <a:effectLst/>
                        <a:uLnTx/>
                        <a:uFillTx/>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Canada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LATAM</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UK</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Germany</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5"/>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France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WE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7"/>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CEE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8"/>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MEA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9"/>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Japan</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APAC</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GCR</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India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400" dirty="0">
                        <a:solidFill>
                          <a:schemeClr val="bg2"/>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3"/>
                  </a:ext>
                </a:extLst>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Color map</a:t>
            </a:r>
          </a:p>
        </p:txBody>
      </p:sp>
      <p:sp>
        <p:nvSpPr>
          <p:cNvPr id="5" name="Oval 4">
            <a:extLst>
              <a:ext uri="{FF2B5EF4-FFF2-40B4-BE49-F238E27FC236}">
                <a16:creationId xmlns:a16="http://schemas.microsoft.com/office/drawing/2014/main" id="{543E98DD-6592-FB49-BA10-DB83A230D489}"/>
              </a:ext>
            </a:extLst>
          </p:cNvPr>
          <p:cNvSpPr>
            <a:spLocks noChangeAspect="1"/>
          </p:cNvSpPr>
          <p:nvPr/>
        </p:nvSpPr>
        <p:spPr>
          <a:xfrm>
            <a:off x="8001001"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FA55CB-3290-3744-8F46-679BE793410C}"/>
              </a:ext>
            </a:extLst>
          </p:cNvPr>
          <p:cNvSpPr>
            <a:spLocks noChangeAspect="1"/>
          </p:cNvSpPr>
          <p:nvPr/>
        </p:nvSpPr>
        <p:spPr>
          <a:xfrm>
            <a:off x="10464912"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0912F4-731E-934A-A31D-6A2957552BEA}"/>
              </a:ext>
            </a:extLst>
          </p:cNvPr>
          <p:cNvSpPr>
            <a:spLocks noChangeAspect="1"/>
          </p:cNvSpPr>
          <p:nvPr/>
        </p:nvSpPr>
        <p:spPr>
          <a:xfrm>
            <a:off x="8001001"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9048A04-FA15-054F-8284-835EF9047D48}"/>
              </a:ext>
            </a:extLst>
          </p:cNvPr>
          <p:cNvSpPr>
            <a:spLocks noChangeAspect="1"/>
          </p:cNvSpPr>
          <p:nvPr/>
        </p:nvSpPr>
        <p:spPr>
          <a:xfrm>
            <a:off x="10464912"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240BD7-4C8A-904A-BEE1-6F2DC9E34073}"/>
              </a:ext>
            </a:extLst>
          </p:cNvPr>
          <p:cNvSpPr>
            <a:spLocks noChangeAspect="1"/>
          </p:cNvSpPr>
          <p:nvPr/>
        </p:nvSpPr>
        <p:spPr>
          <a:xfrm>
            <a:off x="8001001"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229FB7-6D97-C449-A607-FBF393A0E029}"/>
              </a:ext>
            </a:extLst>
          </p:cNvPr>
          <p:cNvSpPr>
            <a:spLocks noChangeAspect="1"/>
          </p:cNvSpPr>
          <p:nvPr/>
        </p:nvSpPr>
        <p:spPr>
          <a:xfrm>
            <a:off x="10464912"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7E7DAA-064E-C148-B23A-89160FCB07AC}"/>
              </a:ext>
            </a:extLst>
          </p:cNvPr>
          <p:cNvSpPr>
            <a:spLocks noChangeAspect="1"/>
          </p:cNvSpPr>
          <p:nvPr/>
        </p:nvSpPr>
        <p:spPr>
          <a:xfrm>
            <a:off x="8001001"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4A6A30-DC1D-9A4A-8B2D-8419FB8F2BFD}"/>
              </a:ext>
            </a:extLst>
          </p:cNvPr>
          <p:cNvSpPr>
            <a:spLocks noChangeAspect="1"/>
          </p:cNvSpPr>
          <p:nvPr/>
        </p:nvSpPr>
        <p:spPr>
          <a:xfrm>
            <a:off x="10464912"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F6639991-1BBF-7944-8E63-FB367CD51D66}"/>
              </a:ext>
            </a:extLst>
          </p:cNvPr>
          <p:cNvSpPr>
            <a:spLocks noChangeAspect="1"/>
          </p:cNvSpPr>
          <p:nvPr/>
        </p:nvSpPr>
        <p:spPr>
          <a:xfrm>
            <a:off x="8001001"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BB7529A-015A-B34B-8DBE-643968AB8155}"/>
              </a:ext>
            </a:extLst>
          </p:cNvPr>
          <p:cNvSpPr>
            <a:spLocks noChangeAspect="1"/>
          </p:cNvSpPr>
          <p:nvPr/>
        </p:nvSpPr>
        <p:spPr>
          <a:xfrm>
            <a:off x="10464912"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8B60D56D-A06B-F246-9341-A38FFE13534A}"/>
              </a:ext>
            </a:extLst>
          </p:cNvPr>
          <p:cNvSpPr>
            <a:spLocks noChangeAspect="1"/>
          </p:cNvSpPr>
          <p:nvPr/>
        </p:nvSpPr>
        <p:spPr>
          <a:xfrm>
            <a:off x="8001001"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68C80C32-4362-7942-B64F-EE56F91C92A2}"/>
              </a:ext>
            </a:extLst>
          </p:cNvPr>
          <p:cNvSpPr>
            <a:spLocks noChangeAspect="1"/>
          </p:cNvSpPr>
          <p:nvPr/>
        </p:nvSpPr>
        <p:spPr>
          <a:xfrm>
            <a:off x="10464912"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4D67FF4-A8D3-B34F-B5B4-031472318A30}"/>
              </a:ext>
            </a:extLst>
          </p:cNvPr>
          <p:cNvSpPr>
            <a:spLocks noChangeAspect="1"/>
          </p:cNvSpPr>
          <p:nvPr/>
        </p:nvSpPr>
        <p:spPr>
          <a:xfrm>
            <a:off x="8001001"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6B7C4607-A5DF-AE4B-A223-4F4DF7177CEE}"/>
              </a:ext>
            </a:extLst>
          </p:cNvPr>
          <p:cNvSpPr>
            <a:spLocks noChangeAspect="1"/>
          </p:cNvSpPr>
          <p:nvPr/>
        </p:nvSpPr>
        <p:spPr>
          <a:xfrm>
            <a:off x="10464912"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D2CAF5-65FC-8549-A18B-CBD1FC21CD22}"/>
              </a:ext>
            </a:extLst>
          </p:cNvPr>
          <p:cNvSpPr>
            <a:spLocks noChangeAspect="1"/>
          </p:cNvSpPr>
          <p:nvPr/>
        </p:nvSpPr>
        <p:spPr>
          <a:xfrm>
            <a:off x="8001001"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39DE8D5-FB45-2547-A80F-3018EE3CC629}"/>
              </a:ext>
            </a:extLst>
          </p:cNvPr>
          <p:cNvSpPr>
            <a:spLocks noChangeAspect="1"/>
          </p:cNvSpPr>
          <p:nvPr/>
        </p:nvSpPr>
        <p:spPr>
          <a:xfrm>
            <a:off x="10464912"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9BCC59AE-507B-EA4B-8EA4-63C57EAB9A76}"/>
              </a:ext>
            </a:extLst>
          </p:cNvPr>
          <p:cNvSpPr>
            <a:spLocks noChangeAspect="1"/>
          </p:cNvSpPr>
          <p:nvPr/>
        </p:nvSpPr>
        <p:spPr>
          <a:xfrm>
            <a:off x="8001001"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C045E58C-F1BD-3A4E-B637-45E5BC031DC6}"/>
              </a:ext>
            </a:extLst>
          </p:cNvPr>
          <p:cNvSpPr>
            <a:spLocks noChangeAspect="1"/>
          </p:cNvSpPr>
          <p:nvPr/>
        </p:nvSpPr>
        <p:spPr>
          <a:xfrm>
            <a:off x="10464912"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45A6A30-F3BA-AB46-BE7B-4F2D26EF4804}"/>
              </a:ext>
            </a:extLst>
          </p:cNvPr>
          <p:cNvSpPr>
            <a:spLocks noChangeAspect="1"/>
          </p:cNvSpPr>
          <p:nvPr/>
        </p:nvSpPr>
        <p:spPr>
          <a:xfrm>
            <a:off x="8001001"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07CE3F8-4C1F-C643-AAB5-48BACA4058D4}"/>
              </a:ext>
            </a:extLst>
          </p:cNvPr>
          <p:cNvSpPr>
            <a:spLocks noChangeAspect="1"/>
          </p:cNvSpPr>
          <p:nvPr/>
        </p:nvSpPr>
        <p:spPr>
          <a:xfrm>
            <a:off x="10464912"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FDF8BCD-18C5-5744-9807-CEE290ED3BE5}"/>
              </a:ext>
            </a:extLst>
          </p:cNvPr>
          <p:cNvSpPr>
            <a:spLocks noChangeAspect="1"/>
          </p:cNvSpPr>
          <p:nvPr/>
        </p:nvSpPr>
        <p:spPr>
          <a:xfrm>
            <a:off x="8001001"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0EA9D4B-8C82-6B48-A066-BCCCDC536A00}"/>
              </a:ext>
            </a:extLst>
          </p:cNvPr>
          <p:cNvSpPr>
            <a:spLocks noChangeAspect="1"/>
          </p:cNvSpPr>
          <p:nvPr/>
        </p:nvSpPr>
        <p:spPr>
          <a:xfrm>
            <a:off x="10464912"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297B9665-A053-694D-9B59-F1F897933E18}"/>
              </a:ext>
            </a:extLst>
          </p:cNvPr>
          <p:cNvSpPr>
            <a:spLocks noChangeAspect="1"/>
          </p:cNvSpPr>
          <p:nvPr/>
        </p:nvSpPr>
        <p:spPr>
          <a:xfrm>
            <a:off x="10464912"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44EDEAE8-D90D-E24D-BF51-C9952AF76F5C}"/>
              </a:ext>
            </a:extLst>
          </p:cNvPr>
          <p:cNvSpPr>
            <a:spLocks noChangeAspect="1"/>
          </p:cNvSpPr>
          <p:nvPr/>
        </p:nvSpPr>
        <p:spPr>
          <a:xfrm>
            <a:off x="8001001" y="570401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Preparation 71">
            <a:extLst>
              <a:ext uri="{FF2B5EF4-FFF2-40B4-BE49-F238E27FC236}">
                <a16:creationId xmlns:a16="http://schemas.microsoft.com/office/drawing/2014/main" id="{4559A7FE-196A-A945-9DF2-5B8B73209CE3}"/>
              </a:ext>
            </a:extLst>
          </p:cNvPr>
          <p:cNvSpPr>
            <a:spLocks noChangeAspect="1"/>
          </p:cNvSpPr>
          <p:nvPr/>
        </p:nvSpPr>
        <p:spPr>
          <a:xfrm>
            <a:off x="10464912"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Preparation 72">
            <a:extLst>
              <a:ext uri="{FF2B5EF4-FFF2-40B4-BE49-F238E27FC236}">
                <a16:creationId xmlns:a16="http://schemas.microsoft.com/office/drawing/2014/main" id="{C6F0DD28-B67F-FD43-9435-F78E6693528F}"/>
              </a:ext>
            </a:extLst>
          </p:cNvPr>
          <p:cNvSpPr>
            <a:spLocks noChangeAspect="1"/>
          </p:cNvSpPr>
          <p:nvPr/>
        </p:nvSpPr>
        <p:spPr>
          <a:xfrm>
            <a:off x="8011080" y="6074404"/>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5539ED0A-DAFA-4648-9608-8DCE507EA570}"/>
              </a:ext>
            </a:extLst>
          </p:cNvPr>
          <p:cNvSpPr>
            <a:spLocks noChangeAspect="1"/>
          </p:cNvSpPr>
          <p:nvPr/>
        </p:nvSpPr>
        <p:spPr>
          <a:xfrm>
            <a:off x="5615119"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Preparation 74">
            <a:extLst>
              <a:ext uri="{FF2B5EF4-FFF2-40B4-BE49-F238E27FC236}">
                <a16:creationId xmlns:a16="http://schemas.microsoft.com/office/drawing/2014/main" id="{460F2E8D-E069-3546-A060-32528E38924F}"/>
              </a:ext>
            </a:extLst>
          </p:cNvPr>
          <p:cNvSpPr>
            <a:spLocks noChangeAspect="1"/>
          </p:cNvSpPr>
          <p:nvPr/>
        </p:nvSpPr>
        <p:spPr>
          <a:xfrm>
            <a:off x="5615119"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31B5769A-A2C1-0A4F-8D2C-506C90AF6A7E}"/>
              </a:ext>
            </a:extLst>
          </p:cNvPr>
          <p:cNvSpPr>
            <a:spLocks noChangeAspect="1"/>
          </p:cNvSpPr>
          <p:nvPr/>
        </p:nvSpPr>
        <p:spPr>
          <a:xfrm>
            <a:off x="5616616" y="460441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riangle 76">
            <a:extLst>
              <a:ext uri="{FF2B5EF4-FFF2-40B4-BE49-F238E27FC236}">
                <a16:creationId xmlns:a16="http://schemas.microsoft.com/office/drawing/2014/main" id="{327A0D8A-231C-7441-B5DE-8397E36D083B}"/>
              </a:ext>
            </a:extLst>
          </p:cNvPr>
          <p:cNvSpPr>
            <a:spLocks noChangeAspect="1"/>
          </p:cNvSpPr>
          <p:nvPr/>
        </p:nvSpPr>
        <p:spPr>
          <a:xfrm>
            <a:off x="5616616" y="49748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CEE30077-5A25-3945-98D2-BF2E3856574C}"/>
              </a:ext>
            </a:extLst>
          </p:cNvPr>
          <p:cNvSpPr>
            <a:spLocks noChangeAspect="1"/>
          </p:cNvSpPr>
          <p:nvPr/>
        </p:nvSpPr>
        <p:spPr>
          <a:xfrm>
            <a:off x="5616616" y="532204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90E2E5D-1626-8349-B2BF-441FED0CF068}"/>
              </a:ext>
            </a:extLst>
          </p:cNvPr>
          <p:cNvSpPr>
            <a:spLocks noChangeAspect="1"/>
          </p:cNvSpPr>
          <p:nvPr/>
        </p:nvSpPr>
        <p:spPr>
          <a:xfrm>
            <a:off x="5616616" y="38867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B7122F-B2E8-4E4C-A2BC-6F873BB93E0A}"/>
              </a:ext>
            </a:extLst>
          </p:cNvPr>
          <p:cNvSpPr>
            <a:spLocks noChangeAspect="1"/>
          </p:cNvSpPr>
          <p:nvPr/>
        </p:nvSpPr>
        <p:spPr>
          <a:xfrm>
            <a:off x="5616616" y="42571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reparation 80">
            <a:extLst>
              <a:ext uri="{FF2B5EF4-FFF2-40B4-BE49-F238E27FC236}">
                <a16:creationId xmlns:a16="http://schemas.microsoft.com/office/drawing/2014/main" id="{9BA686AD-D0F9-4E44-B241-8CF66C8C1E64}"/>
              </a:ext>
            </a:extLst>
          </p:cNvPr>
          <p:cNvSpPr>
            <a:spLocks noChangeAspect="1"/>
          </p:cNvSpPr>
          <p:nvPr/>
        </p:nvSpPr>
        <p:spPr>
          <a:xfrm>
            <a:off x="5615119" y="351639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036CAA7F-BD42-684D-B9DB-7B457287E8CC}"/>
              </a:ext>
            </a:extLst>
          </p:cNvPr>
          <p:cNvSpPr>
            <a:spLocks noChangeAspect="1"/>
          </p:cNvSpPr>
          <p:nvPr/>
        </p:nvSpPr>
        <p:spPr>
          <a:xfrm>
            <a:off x="5616616" y="279876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D657A61D-45AA-7A41-BE99-72A24247A2E7}"/>
              </a:ext>
            </a:extLst>
          </p:cNvPr>
          <p:cNvSpPr>
            <a:spLocks noChangeAspect="1"/>
          </p:cNvSpPr>
          <p:nvPr/>
        </p:nvSpPr>
        <p:spPr>
          <a:xfrm>
            <a:off x="5616616"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riangle 83">
            <a:extLst>
              <a:ext uri="{FF2B5EF4-FFF2-40B4-BE49-F238E27FC236}">
                <a16:creationId xmlns:a16="http://schemas.microsoft.com/office/drawing/2014/main" id="{0C628EE8-1A19-A04E-8598-CF2FD7BB04D4}"/>
              </a:ext>
            </a:extLst>
          </p:cNvPr>
          <p:cNvSpPr>
            <a:spLocks noChangeAspect="1"/>
          </p:cNvSpPr>
          <p:nvPr/>
        </p:nvSpPr>
        <p:spPr>
          <a:xfrm>
            <a:off x="5616616" y="169917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88FBE8-FA50-A74A-9508-1D0237EF34AE}"/>
              </a:ext>
            </a:extLst>
          </p:cNvPr>
          <p:cNvSpPr>
            <a:spLocks noChangeAspect="1"/>
          </p:cNvSpPr>
          <p:nvPr/>
        </p:nvSpPr>
        <p:spPr>
          <a:xfrm>
            <a:off x="5616616" y="206956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41AE6D-D2CC-0A47-BAE6-70902F1C1CFD}"/>
              </a:ext>
            </a:extLst>
          </p:cNvPr>
          <p:cNvSpPr>
            <a:spLocks noChangeAspect="1"/>
          </p:cNvSpPr>
          <p:nvPr/>
        </p:nvSpPr>
        <p:spPr>
          <a:xfrm>
            <a:off x="5616616" y="24168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667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880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subtitle</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p:txBody>
          <a:bodyPr/>
          <a:lstStyle/>
          <a:p>
            <a:r>
              <a:rPr lang="en-US" dirty="0"/>
              <a:t>Date</a:t>
            </a:r>
          </a:p>
        </p:txBody>
      </p:sp>
      <p:sp>
        <p:nvSpPr>
          <p:cNvPr id="13" name="Text Placeholder 12">
            <a:extLst>
              <a:ext uri="{FF2B5EF4-FFF2-40B4-BE49-F238E27FC236}">
                <a16:creationId xmlns:a16="http://schemas.microsoft.com/office/drawing/2014/main" id="{BEB0ED92-7612-4A7C-8BFB-D5BE6E3621A0}"/>
              </a:ext>
            </a:extLst>
          </p:cNvPr>
          <p:cNvSpPr>
            <a:spLocks noGrp="1"/>
          </p:cNvSpPr>
          <p:nvPr>
            <p:ph type="body" sz="quarter" idx="28"/>
          </p:nvPr>
        </p:nvSpPr>
        <p:spPr/>
        <p:txBody>
          <a:bodyPr/>
          <a:lstStyle/>
          <a:p>
            <a:endParaRPr lang="en-US"/>
          </a:p>
        </p:txBody>
      </p:sp>
      <p:sp>
        <p:nvSpPr>
          <p:cNvPr id="14" name="Text Placeholder 13">
            <a:extLst>
              <a:ext uri="{FF2B5EF4-FFF2-40B4-BE49-F238E27FC236}">
                <a16:creationId xmlns:a16="http://schemas.microsoft.com/office/drawing/2014/main" id="{14D1C2CB-7C42-4DC4-9ED1-7544226EAEBC}"/>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351954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8" name="Picture 7">
            <a:extLst>
              <a:ext uri="{FF2B5EF4-FFF2-40B4-BE49-F238E27FC236}">
                <a16:creationId xmlns:a16="http://schemas.microsoft.com/office/drawing/2014/main" id="{FE399C6F-12CA-4E1F-A4BE-C62B63D0E054}"/>
              </a:ext>
            </a:extLst>
          </p:cNvPr>
          <p:cNvPicPr>
            <a:picLocks noChangeAspect="1"/>
          </p:cNvPicPr>
          <p:nvPr/>
        </p:nvPicPr>
        <p:blipFill>
          <a:blip r:embed="rId3"/>
          <a:stretch>
            <a:fillRect/>
          </a:stretch>
        </p:blipFill>
        <p:spPr>
          <a:xfrm>
            <a:off x="78536" y="1489571"/>
            <a:ext cx="12034925" cy="4638709"/>
          </a:xfrm>
          <a:prstGeom prst="rect">
            <a:avLst/>
          </a:prstGeom>
        </p:spPr>
      </p:pic>
    </p:spTree>
    <p:extLst>
      <p:ext uri="{BB962C8B-B14F-4D97-AF65-F5344CB8AC3E}">
        <p14:creationId xmlns:p14="http://schemas.microsoft.com/office/powerpoint/2010/main" val="249451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Sample layouts</a:t>
            </a:r>
          </a:p>
          <a:p>
            <a:r>
              <a:rPr lang="en-US" dirty="0"/>
              <a:t>Sample charts and visuals </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Presentation title</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Session topic</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Speaker Name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p:txBody>
          <a:bodyPr/>
          <a:lstStyle/>
          <a:p>
            <a:r>
              <a:rPr lang="en-US" dirty="0"/>
              <a:t>Speaker title</a:t>
            </a:r>
          </a:p>
        </p:txBody>
      </p:sp>
      <p:sp>
        <p:nvSpPr>
          <p:cNvPr id="11" name="Text Placeholder 10">
            <a:extLst>
              <a:ext uri="{FF2B5EF4-FFF2-40B4-BE49-F238E27FC236}">
                <a16:creationId xmlns:a16="http://schemas.microsoft.com/office/drawing/2014/main" id="{E3BA284D-1674-42AD-BE80-F16D47822E34}"/>
              </a:ext>
            </a:extLst>
          </p:cNvPr>
          <p:cNvSpPr>
            <a:spLocks noGrp="1"/>
          </p:cNvSpPr>
          <p:nvPr>
            <p:ph type="body" sz="quarter" idx="28"/>
          </p:nvPr>
        </p:nvSpPr>
        <p:spPr/>
        <p:txBody>
          <a:bodyPr/>
          <a:lstStyle/>
          <a:p>
            <a:endParaRPr lang="en-US" dirty="0"/>
          </a:p>
        </p:txBody>
      </p:sp>
      <p:sp>
        <p:nvSpPr>
          <p:cNvPr id="14" name="Text Placeholder 13">
            <a:extLst>
              <a:ext uri="{FF2B5EF4-FFF2-40B4-BE49-F238E27FC236}">
                <a16:creationId xmlns:a16="http://schemas.microsoft.com/office/drawing/2014/main" id="{71BF4DBE-2E7C-4E7D-9146-90890B50240D}"/>
              </a:ext>
            </a:extLst>
          </p:cNvPr>
          <p:cNvSpPr>
            <a:spLocks noGrp="1"/>
          </p:cNvSpPr>
          <p:nvPr>
            <p:ph type="body" sz="quarter" idx="29"/>
          </p:nvPr>
        </p:nvSpPr>
        <p:spPr/>
        <p:txBody>
          <a:bodyPr/>
          <a:lstStyle/>
          <a:p>
            <a:endParaRPr lang="en-US" dirty="0"/>
          </a:p>
        </p:txBody>
      </p:sp>
      <p:sp>
        <p:nvSpPr>
          <p:cNvPr id="16" name="Picture Placeholder 15">
            <a:extLst>
              <a:ext uri="{FF2B5EF4-FFF2-40B4-BE49-F238E27FC236}">
                <a16:creationId xmlns:a16="http://schemas.microsoft.com/office/drawing/2014/main" id="{313A4A11-7C12-4EA4-8FC1-0E0A848B404C}"/>
              </a:ext>
            </a:extLst>
          </p:cNvPr>
          <p:cNvSpPr>
            <a:spLocks noGrp="1"/>
          </p:cNvSpPr>
          <p:nvPr>
            <p:ph type="pic" sz="quarter" idx="31"/>
          </p:nvPr>
        </p:nvSpPr>
        <p:spPr/>
      </p:sp>
      <p:sp>
        <p:nvSpPr>
          <p:cNvPr id="17" name="Picture Placeholder 16">
            <a:extLst>
              <a:ext uri="{FF2B5EF4-FFF2-40B4-BE49-F238E27FC236}">
                <a16:creationId xmlns:a16="http://schemas.microsoft.com/office/drawing/2014/main" id="{94B31379-0651-49AE-9D20-4CEA342CA85E}"/>
              </a:ext>
            </a:extLst>
          </p:cNvPr>
          <p:cNvSpPr>
            <a:spLocks noGrp="1"/>
          </p:cNvSpPr>
          <p:nvPr>
            <p:ph type="pic" sz="quarter" idx="32"/>
          </p:nvPr>
        </p:nvSpPr>
        <p:spPr/>
      </p:sp>
    </p:spTree>
    <p:extLst>
      <p:ext uri="{BB962C8B-B14F-4D97-AF65-F5344CB8AC3E}">
        <p14:creationId xmlns:p14="http://schemas.microsoft.com/office/powerpoint/2010/main" val="272630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Preferred text layout (no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971550"/>
            <a:ext cx="11277600" cy="685800"/>
          </a:xfrm>
        </p:spPr>
        <p:txBody>
          <a:bodyPr/>
          <a:lstStyle/>
          <a:p>
            <a:r>
              <a:rPr lang="en-US" dirty="0"/>
              <a:t>Subtitle (if needed)</a:t>
            </a:r>
          </a:p>
        </p:txBody>
      </p:sp>
    </p:spTree>
    <p:extLst>
      <p:ext uri="{BB962C8B-B14F-4D97-AF65-F5344CB8AC3E}">
        <p14:creationId xmlns:p14="http://schemas.microsoft.com/office/powerpoint/2010/main" val="102152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a:p>
            <a:r>
              <a:rPr lang="en-US" dirty="0"/>
              <a:t>Main topic: Size 28pt </a:t>
            </a:r>
            <a:r>
              <a:rPr lang="en-US" dirty="0" err="1"/>
              <a:t>Semibold</a:t>
            </a:r>
            <a:endParaRPr lang="en-US" dirty="0"/>
          </a:p>
          <a:p>
            <a:pPr lvl="2"/>
            <a:r>
              <a:rPr lang="en-US" dirty="0"/>
              <a:t>Size 20pt for subtopic text</a:t>
            </a:r>
          </a:p>
          <a:p>
            <a:pPr lvl="2"/>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Preferred text layout (bullets)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dirty="0"/>
              <a:t>Subtitle (if needed)</a:t>
            </a:r>
          </a:p>
        </p:txBody>
      </p:sp>
    </p:spTree>
    <p:extLst>
      <p:ext uri="{BB962C8B-B14F-4D97-AF65-F5344CB8AC3E}">
        <p14:creationId xmlns:p14="http://schemas.microsoft.com/office/powerpoint/2010/main" val="134708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4229100"/>
          </a:xfrm>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marL="66675" lvl="2" indent="0">
              <a:buNone/>
            </a:pPr>
            <a:r>
              <a:rPr lang="en-US" dirty="0"/>
              <a:t>Size 20pt for subtopic text</a:t>
            </a:r>
          </a:p>
          <a:p>
            <a:pPr marL="66675" lvl="2" indent="0">
              <a:buNone/>
            </a:pPr>
            <a:r>
              <a:rPr lang="en-US" dirty="0"/>
              <a:t>Size 20pt for subtopic text</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t>Adjusting list levels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p:txBody>
          <a:bodyPr/>
          <a:lstStyle/>
          <a:p>
            <a:endParaRPr lang="en-US" dirty="0"/>
          </a:p>
        </p:txBody>
      </p:sp>
      <p:pic>
        <p:nvPicPr>
          <p:cNvPr id="5" name="Picture 3">
            <a:extLst>
              <a:ext uri="{FF2B5EF4-FFF2-40B4-BE49-F238E27FC236}">
                <a16:creationId xmlns:a16="http://schemas.microsoft.com/office/drawing/2014/main" id="{55B961C7-E4B0-4E43-8F56-487F45CBA79B}"/>
              </a:ext>
            </a:extLst>
          </p:cNvPr>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4217867" y="5385506"/>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F035E0D8-3FDA-4A4A-9590-78DBD7D5A6EF}"/>
              </a:ext>
            </a:extLst>
          </p:cNvPr>
          <p:cNvSpPr/>
          <p:nvPr/>
        </p:nvSpPr>
        <p:spPr bwMode="auto">
          <a:xfrm>
            <a:off x="7741920" y="656369"/>
            <a:ext cx="3870750" cy="3940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2677891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EE50F8-BC7E-4EAB-A354-E42124248905}"/>
              </a:ext>
            </a:extLst>
          </p:cNvPr>
          <p:cNvSpPr>
            <a:spLocks noGrp="1"/>
          </p:cNvSpPr>
          <p:nvPr>
            <p:ph type="body" sz="quarter" idx="29"/>
          </p:nvPr>
        </p:nvSpPr>
        <p:spPr/>
        <p:txBody>
          <a:bodyPr/>
          <a:lstStyle/>
          <a:p>
            <a:r>
              <a:rPr lang="en-US" b="0" dirty="0">
                <a:solidFill>
                  <a:schemeClr val="tx1"/>
                </a:solidFill>
              </a:rPr>
              <a:t>interest </a:t>
            </a:r>
            <a:r>
              <a:rPr lang="en-US" b="0" dirty="0" err="1">
                <a:solidFill>
                  <a:schemeClr val="tx1"/>
                </a:solidFill>
              </a:rPr>
              <a:t>CodeSampleSlide</a:t>
            </a:r>
            <a:r>
              <a:rPr lang="en-US" b="0" dirty="0">
                <a:solidFill>
                  <a:schemeClr val="tx1"/>
                </a:solidFill>
              </a:rPr>
              <a:t> (</a:t>
            </a:r>
            <a:r>
              <a:rPr lang="en-US" b="0" dirty="0" err="1">
                <a:solidFill>
                  <a:schemeClr val="tx1"/>
                </a:solidFill>
              </a:rPr>
              <a:t>int</a:t>
            </a:r>
            <a:r>
              <a:rPr lang="en-US" b="0" dirty="0">
                <a:solidFill>
                  <a:schemeClr val="tx1"/>
                </a:solidFill>
              </a:rPr>
              <a:t> </a:t>
            </a:r>
            <a:r>
              <a:rPr lang="en-US" b="0" dirty="0" err="1">
                <a:solidFill>
                  <a:schemeClr val="tx1"/>
                </a:solidFill>
              </a:rPr>
              <a:t>slideNumber</a:t>
            </a:r>
            <a:r>
              <a:rPr lang="en-US" b="0" dirty="0">
                <a:solidFill>
                  <a:schemeClr val="tx1"/>
                </a:solidFill>
              </a:rPr>
              <a:t>) {</a:t>
            </a:r>
          </a:p>
          <a:p>
            <a:r>
              <a:rPr lang="en-US" b="0" dirty="0">
                <a:solidFill>
                  <a:schemeClr val="tx1"/>
                </a:solidFill>
              </a:rPr>
              <a:t>  if (</a:t>
            </a:r>
            <a:r>
              <a:rPr lang="en-US" b="0" dirty="0" err="1">
                <a:solidFill>
                  <a:schemeClr val="tx1"/>
                </a:solidFill>
              </a:rPr>
              <a:t>slideNumber</a:t>
            </a:r>
            <a:r>
              <a:rPr lang="en-US" b="0" dirty="0">
                <a:solidFill>
                  <a:schemeClr val="tx1"/>
                </a:solidFill>
              </a:rPr>
              <a:t> &lt; 10) {</a:t>
            </a:r>
          </a:p>
          <a:p>
            <a:r>
              <a:rPr lang="en-US" b="0" dirty="0">
                <a:solidFill>
                  <a:schemeClr val="tx1"/>
                </a:solidFill>
              </a:rPr>
              <a:t>    return </a:t>
            </a:r>
            <a:r>
              <a:rPr lang="en-US" b="0" dirty="0" err="1">
                <a:solidFill>
                  <a:schemeClr val="tx1"/>
                </a:solidFill>
              </a:rPr>
              <a:t>interest.curious</a:t>
            </a:r>
            <a:r>
              <a:rPr lang="en-US" b="0" dirty="0">
                <a:solidFill>
                  <a:schemeClr val="tx1"/>
                </a:solidFill>
              </a:rPr>
              <a:t>;</a:t>
            </a:r>
          </a:p>
          <a:p>
            <a:r>
              <a:rPr lang="en-US" b="0" dirty="0">
                <a:solidFill>
                  <a:schemeClr val="tx1"/>
                </a:solidFill>
              </a:rPr>
              <a:t>  } else { </a:t>
            </a:r>
          </a:p>
          <a:p>
            <a:r>
              <a:rPr lang="en-US" b="0" dirty="0">
                <a:solidFill>
                  <a:schemeClr val="tx1"/>
                </a:solidFill>
              </a:rPr>
              <a:t>    // we’re going way too long</a:t>
            </a:r>
          </a:p>
          <a:p>
            <a:r>
              <a:rPr lang="en-US" b="0" dirty="0">
                <a:solidFill>
                  <a:schemeClr val="tx1"/>
                </a:solidFill>
              </a:rPr>
              <a:t>    return </a:t>
            </a:r>
            <a:r>
              <a:rPr lang="en-US" b="0" dirty="0" err="1">
                <a:solidFill>
                  <a:schemeClr val="tx1"/>
                </a:solidFill>
              </a:rPr>
              <a:t>interest.sleepy</a:t>
            </a:r>
            <a:r>
              <a:rPr lang="en-US" b="0" dirty="0">
                <a:solidFill>
                  <a:schemeClr val="tx1"/>
                </a:solidFill>
              </a:rPr>
              <a:t>;</a:t>
            </a:r>
          </a:p>
          <a:p>
            <a:r>
              <a:rPr lang="en-US" b="0" dirty="0">
                <a:solidFill>
                  <a:schemeClr val="tx1"/>
                </a:solidFill>
              </a:rPr>
              <a:t>  }</a:t>
            </a:r>
          </a:p>
          <a:p>
            <a:r>
              <a:rPr lang="en-US" b="0" dirty="0">
                <a:solidFill>
                  <a:schemeClr val="tx1"/>
                </a:solidFill>
              </a:rPr>
              <a:t>}</a:t>
            </a:r>
          </a:p>
          <a:p>
            <a:endParaRPr lang="en-US" b="0" dirty="0"/>
          </a:p>
        </p:txBody>
      </p:sp>
      <p:sp>
        <p:nvSpPr>
          <p:cNvPr id="6" name="Title 5">
            <a:extLst>
              <a:ext uri="{FF2B5EF4-FFF2-40B4-BE49-F238E27FC236}">
                <a16:creationId xmlns:a16="http://schemas.microsoft.com/office/drawing/2014/main" id="{E1B74829-7FC9-40F2-B8DB-6A0CE7BCB2FC}"/>
              </a:ext>
            </a:extLst>
          </p:cNvPr>
          <p:cNvSpPr>
            <a:spLocks noGrp="1"/>
          </p:cNvSpPr>
          <p:nvPr>
            <p:ph type="title"/>
          </p:nvPr>
        </p:nvSpPr>
        <p:spPr/>
        <p:txBody>
          <a:bodyPr/>
          <a:lstStyle/>
          <a:p>
            <a:r>
              <a:rPr lang="en-US" dirty="0"/>
              <a:t>Slides with code snippets</a:t>
            </a:r>
          </a:p>
        </p:txBody>
      </p:sp>
      <p:sp>
        <p:nvSpPr>
          <p:cNvPr id="7" name="Content Placeholder 6">
            <a:extLst>
              <a:ext uri="{FF2B5EF4-FFF2-40B4-BE49-F238E27FC236}">
                <a16:creationId xmlns:a16="http://schemas.microsoft.com/office/drawing/2014/main" id="{47FD1C68-E76C-4C06-A4D1-9E5C4A1CFC5F}"/>
              </a:ext>
            </a:extLst>
          </p:cNvPr>
          <p:cNvSpPr>
            <a:spLocks noGrp="1"/>
          </p:cNvSpPr>
          <p:nvPr>
            <p:ph idx="32"/>
          </p:nvPr>
        </p:nvSpPr>
        <p:spPr/>
        <p:txBody>
          <a:bodyPr/>
          <a:lstStyle/>
          <a:p>
            <a:r>
              <a:rPr lang="en-US" dirty="0"/>
              <a:t>We can make some really interesting points to discuss an API, while providing a code snippet on the side.</a:t>
            </a:r>
          </a:p>
          <a:p>
            <a:r>
              <a:rPr lang="en-US" dirty="0"/>
              <a:t>Benefits of doing this:</a:t>
            </a:r>
          </a:p>
          <a:p>
            <a:pPr lvl="1"/>
            <a:r>
              <a:rPr lang="en-US" dirty="0"/>
              <a:t>Makes the content more useful.</a:t>
            </a:r>
          </a:p>
          <a:p>
            <a:pPr lvl="1"/>
            <a:r>
              <a:rPr lang="en-US" dirty="0"/>
              <a:t>Breaks up the flow a bit.</a:t>
            </a:r>
          </a:p>
          <a:p>
            <a:pPr lvl="1"/>
            <a:r>
              <a:rPr lang="en-US" dirty="0"/>
              <a:t>Makes concepts real.</a:t>
            </a:r>
          </a:p>
        </p:txBody>
      </p:sp>
    </p:spTree>
    <p:extLst>
      <p:ext uri="{BB962C8B-B14F-4D97-AF65-F5344CB8AC3E}">
        <p14:creationId xmlns:p14="http://schemas.microsoft.com/office/powerpoint/2010/main" val="2367667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A1279E7-47E2-4E6E-8710-5468C925F174}"/>
              </a:ext>
            </a:extLst>
          </p:cNvPr>
          <p:cNvSpPr>
            <a:spLocks noGrp="1"/>
          </p:cNvSpPr>
          <p:nvPr>
            <p:ph type="body" sz="quarter" idx="29"/>
          </p:nvPr>
        </p:nvSpPr>
        <p:spPr/>
        <p:txBody>
          <a:bodyPr/>
          <a:lstStyle/>
          <a:p>
            <a:r>
              <a:rPr lang="en-US" b="0" dirty="0"/>
              <a:t>interest </a:t>
            </a:r>
            <a:r>
              <a:rPr lang="en-US" b="0" dirty="0" err="1"/>
              <a:t>CodeSampleSlide</a:t>
            </a:r>
            <a:r>
              <a:rPr lang="en-US" b="0" dirty="0"/>
              <a:t> (</a:t>
            </a:r>
            <a:r>
              <a:rPr lang="en-US" b="0" dirty="0" err="1"/>
              <a:t>int</a:t>
            </a:r>
            <a:r>
              <a:rPr lang="en-US" b="0" dirty="0"/>
              <a:t> </a:t>
            </a:r>
            <a:r>
              <a:rPr lang="en-US" b="0" dirty="0" err="1"/>
              <a:t>slideNumber</a:t>
            </a:r>
            <a:r>
              <a:rPr lang="en-US" b="0" dirty="0"/>
              <a:t>) {</a:t>
            </a:r>
          </a:p>
          <a:p>
            <a:r>
              <a:rPr lang="en-US" b="0" dirty="0"/>
              <a:t>  if (</a:t>
            </a:r>
            <a:r>
              <a:rPr lang="en-US" b="0" dirty="0" err="1"/>
              <a:t>slideNumber</a:t>
            </a:r>
            <a:r>
              <a:rPr lang="en-US" b="0" dirty="0"/>
              <a:t> &lt; 10) {</a:t>
            </a:r>
          </a:p>
          <a:p>
            <a:r>
              <a:rPr lang="en-US" b="0" dirty="0"/>
              <a:t>    return </a:t>
            </a:r>
            <a:r>
              <a:rPr lang="en-US" b="0" dirty="0" err="1"/>
              <a:t>interest.curious</a:t>
            </a:r>
            <a:r>
              <a:rPr lang="en-US" b="0" dirty="0"/>
              <a:t>;</a:t>
            </a:r>
          </a:p>
          <a:p>
            <a:r>
              <a:rPr lang="en-US" b="0" dirty="0"/>
              <a:t>  } else { </a:t>
            </a:r>
          </a:p>
          <a:p>
            <a:r>
              <a:rPr lang="en-US" b="0" dirty="0"/>
              <a:t>    // we’re going way too long</a:t>
            </a:r>
          </a:p>
          <a:p>
            <a:r>
              <a:rPr lang="en-US" b="0" dirty="0"/>
              <a:t>    return </a:t>
            </a:r>
            <a:r>
              <a:rPr lang="en-US" b="0" dirty="0" err="1"/>
              <a:t>interest.sleepy</a:t>
            </a:r>
            <a:r>
              <a:rPr lang="en-US" b="0" dirty="0"/>
              <a:t>;</a:t>
            </a:r>
          </a:p>
          <a:p>
            <a:r>
              <a:rPr lang="en-US" b="0" dirty="0"/>
              <a:t>  }</a:t>
            </a:r>
          </a:p>
          <a:p>
            <a:r>
              <a:rPr lang="en-US" b="0" dirty="0"/>
              <a:t>}</a:t>
            </a:r>
          </a:p>
          <a:p>
            <a:endParaRPr lang="en-US" dirty="0"/>
          </a:p>
        </p:txBody>
      </p:sp>
      <p:sp>
        <p:nvSpPr>
          <p:cNvPr id="7" name="Title 6">
            <a:extLst>
              <a:ext uri="{FF2B5EF4-FFF2-40B4-BE49-F238E27FC236}">
                <a16:creationId xmlns:a16="http://schemas.microsoft.com/office/drawing/2014/main" id="{D559069E-5064-474D-B3BF-0D39B53305C6}"/>
              </a:ext>
            </a:extLst>
          </p:cNvPr>
          <p:cNvSpPr>
            <a:spLocks noGrp="1"/>
          </p:cNvSpPr>
          <p:nvPr>
            <p:ph type="title"/>
          </p:nvPr>
        </p:nvSpPr>
        <p:spPr/>
        <p:txBody>
          <a:bodyPr/>
          <a:lstStyle/>
          <a:p>
            <a:r>
              <a:rPr lang="en-US"/>
              <a:t>Standalone code snippet slide</a:t>
            </a:r>
            <a:endParaRPr lang="en-US" dirty="0"/>
          </a:p>
        </p:txBody>
      </p:sp>
    </p:spTree>
    <p:extLst>
      <p:ext uri="{BB962C8B-B14F-4D97-AF65-F5344CB8AC3E}">
        <p14:creationId xmlns:p14="http://schemas.microsoft.com/office/powerpoint/2010/main" val="4231953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9CB48-D1F1-B64E-842B-E36EEA300AEB}"/>
              </a:ext>
            </a:extLst>
          </p:cNvPr>
          <p:cNvSpPr>
            <a:spLocks noGrp="1"/>
          </p:cNvSpPr>
          <p:nvPr>
            <p:ph idx="1"/>
          </p:nvPr>
        </p:nvSpPr>
        <p:spPr/>
        <p:txBody>
          <a:bodyPr/>
          <a:lstStyle/>
          <a:p>
            <a:r>
              <a:rPr lang="en-US" dirty="0"/>
              <a:t>This is a big statement slide.</a:t>
            </a:r>
            <a:br>
              <a:rPr lang="en-US" dirty="0"/>
            </a:br>
            <a:r>
              <a:rPr lang="en-US" dirty="0"/>
              <a:t>Font is 44pt Segoe UI Regular. </a:t>
            </a:r>
            <a:br>
              <a:rPr lang="en-US" dirty="0"/>
            </a:br>
            <a:r>
              <a:rPr lang="en-US" dirty="0"/>
              <a:t>To keep lines of text together, </a:t>
            </a:r>
            <a:br>
              <a:rPr lang="en-US" dirty="0"/>
            </a:br>
            <a:r>
              <a:rPr lang="en-US" dirty="0"/>
              <a:t>use soft returns (shift + return).</a:t>
            </a:r>
          </a:p>
          <a:p>
            <a:pPr lvl="1"/>
            <a:r>
              <a:rPr lang="en-US" dirty="0"/>
              <a:t>— Firsty Lastnamington</a:t>
            </a:r>
          </a:p>
        </p:txBody>
      </p:sp>
    </p:spTree>
    <p:extLst>
      <p:ext uri="{BB962C8B-B14F-4D97-AF65-F5344CB8AC3E}">
        <p14:creationId xmlns:p14="http://schemas.microsoft.com/office/powerpoint/2010/main" val="2212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Table 3 columns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318589595"/>
              </p:ext>
            </p:extLst>
          </p:nvPr>
        </p:nvGraphicFramePr>
        <p:xfrm>
          <a:off x="457200" y="2123166"/>
          <a:ext cx="11277600" cy="4224802"/>
        </p:xfrm>
        <a:graphic>
          <a:graphicData uri="http://schemas.openxmlformats.org/drawingml/2006/table">
            <a:tbl>
              <a:tblPr firstRow="1">
                <a:effectLst/>
                <a:tableStyleId>{5C22544A-7EE6-4342-B048-85BDC9FD1C3A}</a:tableStyleId>
              </a:tblPr>
              <a:tblGrid>
                <a:gridCol w="37592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3759200">
                  <a:extLst>
                    <a:ext uri="{9D8B030D-6E8A-4147-A177-3AD203B41FA5}">
                      <a16:colId xmlns:a16="http://schemas.microsoft.com/office/drawing/2014/main" val="20002"/>
                    </a:ext>
                  </a:extLst>
                </a:gridCol>
              </a:tblGrid>
              <a:tr h="713506">
                <a:tc>
                  <a:txBody>
                    <a:bodyPr/>
                    <a:lstStyle/>
                    <a:p>
                      <a:pPr defTabSz="932472" fontAlgn="base">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000" b="1" i="0" kern="1200" dirty="0">
                          <a:solidFill>
                            <a:schemeClr val="bg2"/>
                          </a:solidFill>
                          <a:latin typeface="Segoe UI Semibold" charset="0"/>
                          <a:ea typeface="Segoe UI Semibold" charset="0"/>
                          <a:cs typeface="Segoe UI Semibold" charset="0"/>
                        </a:rPr>
                        <a:t>Table header</a:t>
                      </a:r>
                    </a:p>
                  </a:txBody>
                  <a:tcPr marL="182880" marR="182880" marT="91440" marB="9144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783080">
                <a:tc>
                  <a:txBody>
                    <a:bodyPr/>
                    <a:lstStyle/>
                    <a:p>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1"/>
                  </a:ext>
                </a:extLst>
              </a:tr>
              <a:tr h="172821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latin typeface="+mn-lt"/>
                          <a:ea typeface="+mn-ea"/>
                          <a:cs typeface="+mn-cs"/>
                        </a:rPr>
                        <a:t>Text</a:t>
                      </a:r>
                    </a:p>
                  </a:txBody>
                  <a:tcPr marL="182880" marR="182880" marT="9144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i="1" dirty="0">
                          <a:solidFill>
                            <a:schemeClr val="tx2"/>
                          </a:solidFill>
                          <a:latin typeface="+mn-lt"/>
                        </a:rPr>
                        <a:t>Tip: </a:t>
                      </a:r>
                      <a:r>
                        <a:rPr lang="en-US" sz="2000" b="0" i="1" dirty="0">
                          <a:solidFill>
                            <a:schemeClr val="tx2"/>
                          </a:solidFill>
                          <a:latin typeface="+mn-lt"/>
                        </a:rPr>
                        <a:t>To</a:t>
                      </a:r>
                      <a:r>
                        <a:rPr lang="en-US" sz="2000" b="0" i="1" baseline="0" dirty="0">
                          <a:solidFill>
                            <a:schemeClr val="tx2"/>
                          </a:solidFill>
                          <a:latin typeface="+mn-lt"/>
                        </a:rPr>
                        <a:t> quickly add a row, p</a:t>
                      </a:r>
                      <a:r>
                        <a:rPr lang="en-US" sz="2000" i="1" dirty="0">
                          <a:solidFill>
                            <a:schemeClr val="tx2"/>
                          </a:solidFill>
                          <a:latin typeface="+mn-lt"/>
                        </a:rPr>
                        <a:t>lace cursor</a:t>
                      </a:r>
                      <a:r>
                        <a:rPr lang="en-US" sz="2000" i="1" baseline="0" dirty="0">
                          <a:solidFill>
                            <a:schemeClr val="tx2"/>
                          </a:solidFill>
                          <a:latin typeface="+mn-lt"/>
                        </a:rPr>
                        <a:t> in this </a:t>
                      </a:r>
                      <a:r>
                        <a:rPr lang="en-US" sz="2000" b="1" i="1" baseline="0" dirty="0">
                          <a:solidFill>
                            <a:schemeClr val="tx2"/>
                          </a:solidFill>
                          <a:latin typeface="+mn-lt"/>
                        </a:rPr>
                        <a:t>last cell </a:t>
                      </a:r>
                      <a:r>
                        <a:rPr lang="en-US" sz="2000" i="1" baseline="0" dirty="0">
                          <a:solidFill>
                            <a:schemeClr val="tx2"/>
                          </a:solidFill>
                          <a:latin typeface="+mn-lt"/>
                        </a:rPr>
                        <a:t>and </a:t>
                      </a:r>
                      <a:r>
                        <a:rPr lang="en-US" sz="2000" i="1" dirty="0">
                          <a:solidFill>
                            <a:schemeClr val="tx2"/>
                          </a:solidFill>
                          <a:latin typeface="+mn-lt"/>
                        </a:rPr>
                        <a:t>hit </a:t>
                      </a:r>
                      <a:r>
                        <a:rPr lang="en-US" sz="2000" b="1" i="1" dirty="0">
                          <a:solidFill>
                            <a:schemeClr val="tx2"/>
                          </a:solidFill>
                          <a:latin typeface="+mn-lt"/>
                        </a:rPr>
                        <a:t>Tab</a:t>
                      </a:r>
                      <a:r>
                        <a:rPr lang="en-US" sz="2000" i="1" dirty="0">
                          <a:solidFill>
                            <a:schemeClr val="tx2"/>
                          </a:solidFill>
                          <a:latin typeface="+mj-lt"/>
                        </a:rPr>
                        <a:t> </a:t>
                      </a:r>
                      <a:r>
                        <a:rPr lang="en-US" sz="2000" i="1" dirty="0">
                          <a:solidFill>
                            <a:schemeClr val="tx2"/>
                          </a:solidFill>
                          <a:latin typeface="+mn-lt"/>
                        </a:rPr>
                        <a:t>key</a:t>
                      </a:r>
                    </a:p>
                    <a:p>
                      <a:endParaRPr lang="en-US" sz="2000" kern="1200" dirty="0">
                        <a:solidFill>
                          <a:schemeClr val="tx2"/>
                        </a:solidFill>
                        <a:latin typeface="+mj-lt"/>
                        <a:ea typeface="+mn-ea"/>
                        <a:cs typeface="+mn-cs"/>
                      </a:endParaRPr>
                    </a:p>
                  </a:txBody>
                  <a:tcPr marL="182880" marR="182880" marT="91440" marB="9144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3806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7076" b="7076"/>
          <a:stretch>
            <a:fillRect/>
          </a:stretch>
        </p:blipFill>
        <p:spPr/>
      </p:pic>
      <p:sp>
        <p:nvSpPr>
          <p:cNvPr id="3" name="Title 2">
            <a:extLst>
              <a:ext uri="{FF2B5EF4-FFF2-40B4-BE49-F238E27FC236}">
                <a16:creationId xmlns:a16="http://schemas.microsoft.com/office/drawing/2014/main" id="{E9E5790B-FC8E-44A7-B2F5-08CF4F66F81A}"/>
              </a:ext>
            </a:extLst>
          </p:cNvPr>
          <p:cNvSpPr>
            <a:spLocks noGrp="1"/>
          </p:cNvSpPr>
          <p:nvPr>
            <p:ph type="title"/>
          </p:nvPr>
        </p:nvSpPr>
        <p:spPr/>
        <p:txBody>
          <a:bodyPr/>
          <a:lstStyle/>
          <a:p>
            <a:r>
              <a:rPr lang="en-US" dirty="0"/>
              <a:t>Image</a:t>
            </a:r>
          </a:p>
        </p:txBody>
      </p:sp>
      <p:sp>
        <p:nvSpPr>
          <p:cNvPr id="2" name="Text Placeholder 1"/>
          <p:cNvSpPr>
            <a:spLocks noGrp="1"/>
          </p:cNvSpPr>
          <p:nvPr>
            <p:ph idx="32"/>
          </p:nvPr>
        </p:nvSpPr>
        <p:spPr/>
        <p:txBody>
          <a:bodyPr/>
          <a:lstStyle/>
          <a:p>
            <a:r>
              <a:rPr lang="en-US" dirty="0"/>
              <a:t>Main topic: Size 28pt </a:t>
            </a:r>
            <a:r>
              <a:rPr lang="en-US" dirty="0" err="1"/>
              <a:t>Semibold</a:t>
            </a:r>
            <a:endParaRPr lang="en-US" dirty="0"/>
          </a:p>
          <a:p>
            <a:pPr lvl="1"/>
            <a:r>
              <a:rPr lang="en-US" dirty="0"/>
              <a:t>Size 20pt for subtopic text</a:t>
            </a:r>
          </a:p>
          <a:p>
            <a:pPr lvl="1"/>
            <a:r>
              <a:rPr lang="en-US" dirty="0"/>
              <a:t>Size 20pt for subtopic text</a:t>
            </a:r>
          </a:p>
          <a:p>
            <a:r>
              <a:rPr lang="en-US" dirty="0"/>
              <a:t>Main topic: Size 28pt </a:t>
            </a:r>
            <a:r>
              <a:rPr lang="en-US" dirty="0" err="1"/>
              <a:t>Semibold</a:t>
            </a:r>
            <a:endParaRPr lang="en-US" dirty="0"/>
          </a:p>
          <a:p>
            <a:pPr lvl="1"/>
            <a:r>
              <a:rPr lang="en-US" dirty="0"/>
              <a:t>The slant is on the master slide and can be used over any half-width photo or copy/pasted and reshaped to fit other photo layouts as needed.</a:t>
            </a:r>
          </a:p>
        </p:txBody>
      </p:sp>
    </p:spTree>
    <p:extLst>
      <p:ext uri="{BB962C8B-B14F-4D97-AF65-F5344CB8AC3E}">
        <p14:creationId xmlns:p14="http://schemas.microsoft.com/office/powerpoint/2010/main" val="399442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Demo</a:t>
            </a:r>
            <a:endParaRPr lang="en-US" dirty="0"/>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Using this really cool feature</a:t>
            </a:r>
          </a:p>
        </p:txBody>
      </p:sp>
      <p:sp>
        <p:nvSpPr>
          <p:cNvPr id="2" name="Text Placeholder 1">
            <a:extLst>
              <a:ext uri="{FF2B5EF4-FFF2-40B4-BE49-F238E27FC236}">
                <a16:creationId xmlns:a16="http://schemas.microsoft.com/office/drawing/2014/main" id="{D2759D0F-C34D-4DA2-9743-6BAB125B6D37}"/>
              </a:ext>
            </a:extLst>
          </p:cNvPr>
          <p:cNvSpPr>
            <a:spLocks noGrp="1"/>
          </p:cNvSpPr>
          <p:nvPr>
            <p:ph type="body" sz="quarter" idx="25"/>
          </p:nvPr>
        </p:nvSpPr>
        <p:spPr/>
        <p:txBody>
          <a:bodyPr/>
          <a:lstStyle/>
          <a:p>
            <a:r>
              <a:rPr lang="en-US" dirty="0"/>
              <a:t>Speaker</a:t>
            </a:r>
          </a:p>
        </p:txBody>
      </p:sp>
      <p:sp>
        <p:nvSpPr>
          <p:cNvPr id="3" name="Text Placeholder 2">
            <a:extLst>
              <a:ext uri="{FF2B5EF4-FFF2-40B4-BE49-F238E27FC236}">
                <a16:creationId xmlns:a16="http://schemas.microsoft.com/office/drawing/2014/main" id="{14A1432F-EDE6-4DB6-9B80-FFC9139BB90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74688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9" name="Picture 8">
            <a:extLst>
              <a:ext uri="{FF2B5EF4-FFF2-40B4-BE49-F238E27FC236}">
                <a16:creationId xmlns:a16="http://schemas.microsoft.com/office/drawing/2014/main" id="{729EC1BC-AD61-41B3-A681-8C9B6738F689}"/>
              </a:ext>
            </a:extLst>
          </p:cNvPr>
          <p:cNvPicPr>
            <a:picLocks noChangeAspect="1"/>
          </p:cNvPicPr>
          <p:nvPr/>
        </p:nvPicPr>
        <p:blipFill>
          <a:blip r:embed="rId3"/>
          <a:stretch>
            <a:fillRect/>
          </a:stretch>
        </p:blipFill>
        <p:spPr>
          <a:xfrm>
            <a:off x="99966" y="1519170"/>
            <a:ext cx="12033504" cy="4654739"/>
          </a:xfrm>
          <a:prstGeom prst="rect">
            <a:avLst/>
          </a:prstGeom>
        </p:spPr>
      </p:pic>
    </p:spTree>
    <p:extLst>
      <p:ext uri="{BB962C8B-B14F-4D97-AF65-F5344CB8AC3E}">
        <p14:creationId xmlns:p14="http://schemas.microsoft.com/office/powerpoint/2010/main" val="4067659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2B98888-B54F-481F-92C5-3F043D750861}"/>
              </a:ext>
            </a:extLst>
          </p:cNvPr>
          <p:cNvSpPr>
            <a:spLocks noGrp="1"/>
          </p:cNvSpPr>
          <p:nvPr>
            <p:ph type="title"/>
          </p:nvPr>
        </p:nvSpPr>
        <p:spPr/>
        <p:txBody>
          <a:bodyPr/>
          <a:lstStyle/>
          <a:p>
            <a:r>
              <a:rPr lang="en-US" dirty="0"/>
              <a:t>Hidden text slide</a:t>
            </a:r>
          </a:p>
        </p:txBody>
      </p:sp>
      <p:sp>
        <p:nvSpPr>
          <p:cNvPr id="12" name="Content Placeholder 11">
            <a:extLst>
              <a:ext uri="{FF2B5EF4-FFF2-40B4-BE49-F238E27FC236}">
                <a16:creationId xmlns:a16="http://schemas.microsoft.com/office/drawing/2014/main" id="{F6F07323-1E7F-4208-8E96-1A05464C801F}"/>
              </a:ext>
            </a:extLst>
          </p:cNvPr>
          <p:cNvSpPr>
            <a:spLocks noGrp="1"/>
          </p:cNvSpPr>
          <p:nvPr>
            <p:ph sz="quarter" idx="12"/>
          </p:nvPr>
        </p:nvSpPr>
        <p:spPr/>
        <p:txBody>
          <a:bodyPr/>
          <a:lstStyle/>
          <a:p>
            <a:r>
              <a:rPr lang="en-US" dirty="0"/>
              <a:t>Some speakers at Microsoft like to use this slide for hidden “notes slides”. These can be useful for providing details around demos (key points; code/script location; etc.).</a:t>
            </a:r>
          </a:p>
          <a:p>
            <a:r>
              <a:rPr lang="en-US" dirty="0"/>
              <a:t>Delete it if you don’t want to use it.</a:t>
            </a:r>
          </a:p>
        </p:txBody>
      </p:sp>
    </p:spTree>
    <p:extLst>
      <p:ext uri="{BB962C8B-B14F-4D97-AF65-F5344CB8AC3E}">
        <p14:creationId xmlns:p14="http://schemas.microsoft.com/office/powerpoint/2010/main" val="754691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Sample charts and visuals</a:t>
            </a:r>
          </a:p>
        </p:txBody>
      </p:sp>
      <p:sp>
        <p:nvSpPr>
          <p:cNvPr id="3" name="Text Placeholder 2">
            <a:extLst>
              <a:ext uri="{FF2B5EF4-FFF2-40B4-BE49-F238E27FC236}">
                <a16:creationId xmlns:a16="http://schemas.microsoft.com/office/drawing/2014/main" id="{200FD08E-0A20-4442-9994-6174D30A29EC}"/>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65254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 Bar chart</a:t>
            </a:r>
          </a:p>
        </p:txBody>
      </p:sp>
      <p:grpSp>
        <p:nvGrpSpPr>
          <p:cNvPr id="28" name="Group 27">
            <a:extLst>
              <a:ext uri="{FF2B5EF4-FFF2-40B4-BE49-F238E27FC236}">
                <a16:creationId xmlns:a16="http://schemas.microsoft.com/office/drawing/2014/main" id="{4E373315-8D02-1543-93AB-99B660EB01D0}"/>
              </a:ext>
            </a:extLst>
          </p:cNvPr>
          <p:cNvGrpSpPr/>
          <p:nvPr/>
        </p:nvGrpSpPr>
        <p:grpSpPr>
          <a:xfrm>
            <a:off x="395413" y="1246991"/>
            <a:ext cx="11401172" cy="4855680"/>
            <a:chOff x="395413" y="198726"/>
            <a:chExt cx="11401172" cy="4855680"/>
          </a:xfrm>
        </p:grpSpPr>
        <p:graphicFrame>
          <p:nvGraphicFramePr>
            <p:cNvPr id="6" name="Chart 5"/>
            <p:cNvGraphicFramePr/>
            <p:nvPr>
              <p:extLst>
                <p:ext uri="{D42A27DB-BD31-4B8C-83A1-F6EECF244321}">
                  <p14:modId xmlns:p14="http://schemas.microsoft.com/office/powerpoint/2010/main" val="776763465"/>
                </p:ext>
              </p:extLst>
            </p:nvPr>
          </p:nvGraphicFramePr>
          <p:xfrm>
            <a:off x="395413" y="198726"/>
            <a:ext cx="11401172" cy="4449606"/>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 22">
              <a:extLst>
                <a:ext uri="{FF2B5EF4-FFF2-40B4-BE49-F238E27FC236}">
                  <a16:creationId xmlns:a16="http://schemas.microsoft.com/office/drawing/2014/main" id="{2613694F-156D-ED42-BB7F-9E8CE306345F}"/>
                </a:ext>
              </a:extLst>
            </p:cNvPr>
            <p:cNvGrpSpPr/>
            <p:nvPr/>
          </p:nvGrpSpPr>
          <p:grpSpPr>
            <a:xfrm>
              <a:off x="2590800" y="4379976"/>
              <a:ext cx="1066800" cy="674430"/>
              <a:chOff x="2590800" y="4379976"/>
              <a:chExt cx="1066800" cy="674430"/>
            </a:xfrm>
          </p:grpSpPr>
          <p:sp>
            <p:nvSpPr>
              <p:cNvPr id="12" name="Rectangle 11"/>
              <p:cNvSpPr/>
              <p:nvPr/>
            </p:nvSpPr>
            <p:spPr>
              <a:xfrm>
                <a:off x="2590800" y="4654296"/>
                <a:ext cx="1066800" cy="400110"/>
              </a:xfrm>
              <a:prstGeom prst="rect">
                <a:avLst/>
              </a:prstGeom>
            </p:spPr>
            <p:txBody>
              <a:bodyPr wrap="square">
                <a:spAutoFit/>
              </a:bodyPr>
              <a:lstStyle/>
              <a:p>
                <a:pPr algn="ctr"/>
                <a:r>
                  <a:rPr lang="en-US" sz="2000" b="1" spc="-102" dirty="0">
                    <a:ln w="3175">
                      <a:noFill/>
                    </a:ln>
                    <a:latin typeface="Segoe UI Semibold" charset="0"/>
                    <a:ea typeface="Segoe UI Semibold" charset="0"/>
                    <a:cs typeface="Segoe UI Semibold" charset="0"/>
                  </a:rPr>
                  <a:t>Label 1</a:t>
                </a:r>
                <a:endParaRPr lang="en-US" sz="2000" b="1" dirty="0">
                  <a:latin typeface="Segoe UI Semibold" charset="0"/>
                  <a:ea typeface="Segoe UI Semibold" charset="0"/>
                  <a:cs typeface="Segoe UI Semibold" charset="0"/>
                </a:endParaRPr>
              </a:p>
            </p:txBody>
          </p:sp>
          <p:cxnSp>
            <p:nvCxnSpPr>
              <p:cNvPr id="17" name="Straight Connector 16"/>
              <p:cNvCxnSpPr/>
              <p:nvPr/>
            </p:nvCxnSpPr>
            <p:spPr>
              <a:xfrm>
                <a:off x="31242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E51928B-EC25-4144-A787-5874348C1AD0}"/>
                </a:ext>
              </a:extLst>
            </p:cNvPr>
            <p:cNvGrpSpPr/>
            <p:nvPr/>
          </p:nvGrpSpPr>
          <p:grpSpPr>
            <a:xfrm>
              <a:off x="5474379" y="4379976"/>
              <a:ext cx="923458" cy="674430"/>
              <a:chOff x="5474379" y="4379976"/>
              <a:chExt cx="923458" cy="674430"/>
            </a:xfrm>
          </p:grpSpPr>
          <p:sp>
            <p:nvSpPr>
              <p:cNvPr id="13" name="Rectangle 12"/>
              <p:cNvSpPr/>
              <p:nvPr/>
            </p:nvSpPr>
            <p:spPr>
              <a:xfrm>
                <a:off x="5474379"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2</a:t>
                </a:r>
                <a:endParaRPr lang="en-US" sz="2000" b="1" dirty="0">
                  <a:latin typeface="Segoe UI Semibold" charset="0"/>
                  <a:ea typeface="Segoe UI Semibold" charset="0"/>
                  <a:cs typeface="Segoe UI Semibold" charset="0"/>
                </a:endParaRPr>
              </a:p>
            </p:txBody>
          </p:sp>
          <p:cxnSp>
            <p:nvCxnSpPr>
              <p:cNvPr id="18" name="Straight Connector 17"/>
              <p:cNvCxnSpPr/>
              <p:nvPr/>
            </p:nvCxnSpPr>
            <p:spPr>
              <a:xfrm>
                <a:off x="6019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539B9E8-C81C-9149-B747-D76DAAB0E6AF}"/>
                </a:ext>
              </a:extLst>
            </p:cNvPr>
            <p:cNvGrpSpPr/>
            <p:nvPr/>
          </p:nvGrpSpPr>
          <p:grpSpPr>
            <a:xfrm>
              <a:off x="6761330" y="4379976"/>
              <a:ext cx="923458" cy="674430"/>
              <a:chOff x="6761330" y="4379976"/>
              <a:chExt cx="923458" cy="674430"/>
            </a:xfrm>
          </p:grpSpPr>
          <p:sp>
            <p:nvSpPr>
              <p:cNvPr id="14" name="Rectangle 13"/>
              <p:cNvSpPr/>
              <p:nvPr/>
            </p:nvSpPr>
            <p:spPr>
              <a:xfrm>
                <a:off x="6761330"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3</a:t>
                </a:r>
                <a:endParaRPr lang="en-US" sz="2000" b="1" dirty="0">
                  <a:latin typeface="Segoe UI Semibold" charset="0"/>
                  <a:ea typeface="Segoe UI Semibold" charset="0"/>
                  <a:cs typeface="Segoe UI Semibold" charset="0"/>
                </a:endParaRPr>
              </a:p>
            </p:txBody>
          </p:sp>
          <p:cxnSp>
            <p:nvCxnSpPr>
              <p:cNvPr id="19" name="Straight Connector 18"/>
              <p:cNvCxnSpPr/>
              <p:nvPr/>
            </p:nvCxnSpPr>
            <p:spPr>
              <a:xfrm>
                <a:off x="724080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DB241D-37D6-B349-A5A2-14DEA8F8EE02}"/>
                </a:ext>
              </a:extLst>
            </p:cNvPr>
            <p:cNvGrpSpPr/>
            <p:nvPr/>
          </p:nvGrpSpPr>
          <p:grpSpPr>
            <a:xfrm>
              <a:off x="8076119" y="4379976"/>
              <a:ext cx="928267" cy="674430"/>
              <a:chOff x="8076119" y="4379976"/>
              <a:chExt cx="928267" cy="674430"/>
            </a:xfrm>
          </p:grpSpPr>
          <p:sp>
            <p:nvSpPr>
              <p:cNvPr id="15" name="Rectangle 14"/>
              <p:cNvSpPr/>
              <p:nvPr/>
            </p:nvSpPr>
            <p:spPr>
              <a:xfrm>
                <a:off x="8076119" y="4654296"/>
                <a:ext cx="928267"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4</a:t>
                </a:r>
                <a:endParaRPr lang="en-US" sz="2000" b="1" dirty="0">
                  <a:latin typeface="Segoe UI Semibold" charset="0"/>
                  <a:ea typeface="Segoe UI Semibold" charset="0"/>
                  <a:cs typeface="Segoe UI Semibold" charset="0"/>
                </a:endParaRPr>
              </a:p>
            </p:txBody>
          </p:sp>
          <p:cxnSp>
            <p:nvCxnSpPr>
              <p:cNvPr id="20" name="Straight Connector 19"/>
              <p:cNvCxnSpPr/>
              <p:nvPr/>
            </p:nvCxnSpPr>
            <p:spPr>
              <a:xfrm>
                <a:off x="8537337"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BDF57CA-318E-8640-A0C6-5B8291074304}"/>
                </a:ext>
              </a:extLst>
            </p:cNvPr>
            <p:cNvGrpSpPr/>
            <p:nvPr/>
          </p:nvGrpSpPr>
          <p:grpSpPr>
            <a:xfrm>
              <a:off x="9558754" y="4379976"/>
              <a:ext cx="923458" cy="674430"/>
              <a:chOff x="9558754" y="4379976"/>
              <a:chExt cx="923458" cy="674430"/>
            </a:xfrm>
          </p:grpSpPr>
          <p:sp>
            <p:nvSpPr>
              <p:cNvPr id="16" name="Rectangle 15"/>
              <p:cNvSpPr/>
              <p:nvPr/>
            </p:nvSpPr>
            <p:spPr>
              <a:xfrm>
                <a:off x="9558754" y="4654296"/>
                <a:ext cx="923458" cy="400110"/>
              </a:xfrm>
              <a:prstGeom prst="rect">
                <a:avLst/>
              </a:prstGeom>
            </p:spPr>
            <p:txBody>
              <a:bodyPr wrap="none">
                <a:spAutoFit/>
              </a:bodyPr>
              <a:lstStyle/>
              <a:p>
                <a:pPr algn="ctr"/>
                <a:r>
                  <a:rPr lang="en-US" sz="2000" b="1" spc="-102" dirty="0">
                    <a:ln w="3175">
                      <a:noFill/>
                    </a:ln>
                    <a:latin typeface="Segoe UI Semibold" charset="0"/>
                    <a:ea typeface="Segoe UI Semibold" charset="0"/>
                    <a:cs typeface="Segoe UI Semibold" charset="0"/>
                  </a:rPr>
                  <a:t>Label 5</a:t>
                </a:r>
                <a:endParaRPr lang="en-US" sz="2000" b="1" dirty="0">
                  <a:latin typeface="Segoe UI Semibold" charset="0"/>
                  <a:ea typeface="Segoe UI Semibold" charset="0"/>
                  <a:cs typeface="Segoe UI Semibold" charset="0"/>
                </a:endParaRPr>
              </a:p>
            </p:txBody>
          </p:sp>
          <p:cxnSp>
            <p:nvCxnSpPr>
              <p:cNvPr id="21" name="Straight Connector 20"/>
              <p:cNvCxnSpPr/>
              <p:nvPr/>
            </p:nvCxnSpPr>
            <p:spPr>
              <a:xfrm>
                <a:off x="10038590" y="4379976"/>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42084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Standard Pie chart</a:t>
            </a:r>
            <a:endParaRPr lang="en-US" dirty="0"/>
          </a:p>
        </p:txBody>
      </p:sp>
      <p:sp>
        <p:nvSpPr>
          <p:cNvPr id="5" name="Subtitle 4">
            <a:extLst>
              <a:ext uri="{FF2B5EF4-FFF2-40B4-BE49-F238E27FC236}">
                <a16:creationId xmlns:a16="http://schemas.microsoft.com/office/drawing/2014/main" id="{6F49359C-F24F-A645-A894-A67AC698B3AF}"/>
              </a:ext>
            </a:extLst>
          </p:cNvPr>
          <p:cNvSpPr>
            <a:spLocks noGrp="1"/>
          </p:cNvSpPr>
          <p:nvPr>
            <p:ph type="subTitle" idx="27"/>
          </p:nvPr>
        </p:nvSpPr>
        <p:spPr/>
        <p:txBody>
          <a:bodyPr/>
          <a:lstStyle/>
          <a:p>
            <a:r>
              <a:rPr lang="en-US" dirty="0"/>
              <a:t>Sample chart title can be added here</a:t>
            </a:r>
          </a:p>
        </p:txBody>
      </p:sp>
      <p:graphicFrame>
        <p:nvGraphicFramePr>
          <p:cNvPr id="8" name="Chart 7"/>
          <p:cNvGraphicFramePr/>
          <p:nvPr>
            <p:extLst>
              <p:ext uri="{D42A27DB-BD31-4B8C-83A1-F6EECF244321}">
                <p14:modId xmlns:p14="http://schemas.microsoft.com/office/powerpoint/2010/main" val="980899465"/>
              </p:ext>
            </p:extLst>
          </p:nvPr>
        </p:nvGraphicFramePr>
        <p:xfrm>
          <a:off x="3243630" y="1181100"/>
          <a:ext cx="6404660" cy="52136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149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Timeline</a:t>
            </a:r>
            <a:endParaRPr lang="en-US" dirty="0"/>
          </a:p>
        </p:txBody>
      </p:sp>
      <p:sp useBgFill="1">
        <p:nvSpPr>
          <p:cNvPr id="3" name="Oval 2"/>
          <p:cNvSpPr/>
          <p:nvPr/>
        </p:nvSpPr>
        <p:spPr bwMode="auto">
          <a:xfrm>
            <a:off x="268928"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 name="Oval 3"/>
          <p:cNvSpPr/>
          <p:nvPr/>
        </p:nvSpPr>
        <p:spPr bwMode="auto">
          <a:xfrm>
            <a:off x="11536509" y="3570185"/>
            <a:ext cx="388259" cy="388259"/>
          </a:xfrm>
          <a:prstGeom prst="ellipse">
            <a:avLst/>
          </a:prstGeom>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57186" y="3764314"/>
            <a:ext cx="10879323" cy="0"/>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p:cNvSpPr/>
          <p:nvPr/>
        </p:nvSpPr>
        <p:spPr bwMode="auto">
          <a:xfrm>
            <a:off x="873005"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JAN 13’</a:t>
            </a:r>
          </a:p>
        </p:txBody>
      </p:sp>
      <p:sp>
        <p:nvSpPr>
          <p:cNvPr id="8" name="Rectangle 7"/>
          <p:cNvSpPr/>
          <p:nvPr/>
        </p:nvSpPr>
        <p:spPr bwMode="auto">
          <a:xfrm>
            <a:off x="174364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FEB 13’</a:t>
            </a:r>
          </a:p>
        </p:txBody>
      </p:sp>
      <p:sp>
        <p:nvSpPr>
          <p:cNvPr id="9" name="Rectangle 8"/>
          <p:cNvSpPr/>
          <p:nvPr/>
        </p:nvSpPr>
        <p:spPr bwMode="auto">
          <a:xfrm>
            <a:off x="261428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MAR 13”</a:t>
            </a:r>
          </a:p>
        </p:txBody>
      </p:sp>
      <p:sp>
        <p:nvSpPr>
          <p:cNvPr id="10" name="Rectangle 9"/>
          <p:cNvSpPr/>
          <p:nvPr/>
        </p:nvSpPr>
        <p:spPr bwMode="auto">
          <a:xfrm>
            <a:off x="3484926"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APR 13’</a:t>
            </a:r>
          </a:p>
        </p:txBody>
      </p:sp>
      <p:sp>
        <p:nvSpPr>
          <p:cNvPr id="11" name="Rectangle 10"/>
          <p:cNvSpPr/>
          <p:nvPr/>
        </p:nvSpPr>
        <p:spPr bwMode="auto">
          <a:xfrm>
            <a:off x="435556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MAY 13’</a:t>
            </a:r>
          </a:p>
        </p:txBody>
      </p:sp>
      <p:sp>
        <p:nvSpPr>
          <p:cNvPr id="12" name="Rectangle 11"/>
          <p:cNvSpPr/>
          <p:nvPr/>
        </p:nvSpPr>
        <p:spPr bwMode="auto">
          <a:xfrm>
            <a:off x="5226207"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JUN 13’</a:t>
            </a:r>
          </a:p>
        </p:txBody>
      </p:sp>
      <p:sp>
        <p:nvSpPr>
          <p:cNvPr id="13" name="Rectangle 12"/>
          <p:cNvSpPr/>
          <p:nvPr/>
        </p:nvSpPr>
        <p:spPr bwMode="auto">
          <a:xfrm>
            <a:off x="6096848"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JUL 13’</a:t>
            </a:r>
          </a:p>
        </p:txBody>
      </p:sp>
      <p:sp>
        <p:nvSpPr>
          <p:cNvPr id="14" name="Rectangle 13"/>
          <p:cNvSpPr/>
          <p:nvPr/>
        </p:nvSpPr>
        <p:spPr bwMode="auto">
          <a:xfrm>
            <a:off x="696748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AUG 13’</a:t>
            </a:r>
          </a:p>
        </p:txBody>
      </p:sp>
      <p:sp>
        <p:nvSpPr>
          <p:cNvPr id="15" name="Rectangle 14"/>
          <p:cNvSpPr/>
          <p:nvPr/>
        </p:nvSpPr>
        <p:spPr bwMode="auto">
          <a:xfrm>
            <a:off x="783812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SEP 13’</a:t>
            </a:r>
          </a:p>
        </p:txBody>
      </p:sp>
      <p:sp>
        <p:nvSpPr>
          <p:cNvPr id="16" name="Rectangle 15"/>
          <p:cNvSpPr/>
          <p:nvPr/>
        </p:nvSpPr>
        <p:spPr bwMode="auto">
          <a:xfrm>
            <a:off x="8708769"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OCT 13’</a:t>
            </a:r>
          </a:p>
        </p:txBody>
      </p:sp>
      <p:sp>
        <p:nvSpPr>
          <p:cNvPr id="17" name="Rectangle 16"/>
          <p:cNvSpPr/>
          <p:nvPr/>
        </p:nvSpPr>
        <p:spPr bwMode="auto">
          <a:xfrm>
            <a:off x="9579410" y="3570185"/>
            <a:ext cx="82471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NOV 13’</a:t>
            </a:r>
          </a:p>
        </p:txBody>
      </p:sp>
      <p:sp>
        <p:nvSpPr>
          <p:cNvPr id="18" name="Rectangle 17"/>
          <p:cNvSpPr/>
          <p:nvPr/>
        </p:nvSpPr>
        <p:spPr bwMode="auto">
          <a:xfrm>
            <a:off x="10450051" y="3570185"/>
            <a:ext cx="870641" cy="388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Semibold" charset="0"/>
                <a:ea typeface="Segoe UI Semibold" charset="0"/>
                <a:cs typeface="Segoe UI Semibold" charset="0"/>
              </a:rPr>
              <a:t>DEC 13’</a:t>
            </a:r>
          </a:p>
        </p:txBody>
      </p:sp>
      <p:cxnSp>
        <p:nvCxnSpPr>
          <p:cNvPr id="22" name="Straight Connector 21"/>
          <p:cNvCxnSpPr/>
          <p:nvPr/>
        </p:nvCxnSpPr>
        <p:spPr>
          <a:xfrm>
            <a:off x="3897282"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7379844" y="3958443"/>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5638563"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2156001"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9121125" y="2899556"/>
            <a:ext cx="0" cy="670629"/>
          </a:xfrm>
          <a:prstGeom prst="line">
            <a:avLst/>
          </a:prstGeom>
          <a:no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Rectangle 27"/>
          <p:cNvSpPr/>
          <p:nvPr/>
        </p:nvSpPr>
        <p:spPr bwMode="auto">
          <a:xfrm>
            <a:off x="1156648"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Text Here</a:t>
            </a:r>
          </a:p>
        </p:txBody>
      </p:sp>
      <p:sp>
        <p:nvSpPr>
          <p:cNvPr id="29" name="Rectangle 28"/>
          <p:cNvSpPr/>
          <p:nvPr/>
        </p:nvSpPr>
        <p:spPr bwMode="auto">
          <a:xfrm>
            <a:off x="4639210"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0" name="Rectangle 29"/>
          <p:cNvSpPr/>
          <p:nvPr/>
        </p:nvSpPr>
        <p:spPr bwMode="auto">
          <a:xfrm>
            <a:off x="8121772" y="1861714"/>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2" name="Rectangle 31"/>
          <p:cNvSpPr/>
          <p:nvPr/>
        </p:nvSpPr>
        <p:spPr bwMode="auto">
          <a:xfrm>
            <a:off x="6378078"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
        <p:nvSpPr>
          <p:cNvPr id="34" name="Rectangle 33"/>
          <p:cNvSpPr/>
          <p:nvPr/>
        </p:nvSpPr>
        <p:spPr bwMode="auto">
          <a:xfrm>
            <a:off x="2897929" y="4629072"/>
            <a:ext cx="1998706" cy="1073139"/>
          </a:xfrm>
          <a:prstGeom prst="rect">
            <a:avLst/>
          </a:prstGeom>
          <a:solidFill>
            <a:schemeClr val="bg2"/>
          </a:solidFill>
          <a:ln w="635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Text Here</a:t>
            </a:r>
            <a:endParaRPr lang="en-US" sz="1765"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13133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a:xfrm>
            <a:off x="457200" y="1631647"/>
            <a:ext cx="5128874" cy="685800"/>
          </a:xfrm>
        </p:spPr>
        <p:txBody>
          <a:bodyPr/>
          <a:lstStyle/>
          <a:p>
            <a:r>
              <a:rPr lang="en-US" dirty="0"/>
              <a:t>Main text is 24pt Segoe UI Regular. </a:t>
            </a:r>
            <a:br>
              <a:rPr lang="en-US" dirty="0"/>
            </a:br>
            <a:r>
              <a:rPr lang="en-US" dirty="0"/>
              <a:t>Keep right side of slide clear </a:t>
            </a:r>
            <a:br>
              <a:rPr lang="en-US" dirty="0"/>
            </a:br>
            <a:r>
              <a:rPr lang="en-US" dirty="0"/>
              <a:t>for graphs or illustrations.</a:t>
            </a:r>
          </a:p>
        </p:txBody>
      </p:sp>
      <p:sp>
        <p:nvSpPr>
          <p:cNvPr id="2" name="Rectangle 1"/>
          <p:cNvSpPr>
            <a:spLocks noChangeAspect="1"/>
          </p:cNvSpPr>
          <p:nvPr/>
        </p:nvSpPr>
        <p:spPr bwMode="auto">
          <a:xfrm>
            <a:off x="4705907" y="5120774"/>
            <a:ext cx="1409164" cy="9870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solidFill>
                  <a:schemeClr val="tx1"/>
                </a:solidFill>
                <a:latin typeface="Segoe UI Semibold" charset="0"/>
                <a:ea typeface="Segoe UI Semibold" charset="0"/>
                <a:cs typeface="Segoe UI Semibold" charset="0"/>
              </a:rPr>
              <a:t>2011</a:t>
            </a:r>
          </a:p>
        </p:txBody>
      </p:sp>
      <p:sp>
        <p:nvSpPr>
          <p:cNvPr id="10" name="Rectangle 9"/>
          <p:cNvSpPr>
            <a:spLocks noChangeAspect="1"/>
          </p:cNvSpPr>
          <p:nvPr/>
        </p:nvSpPr>
        <p:spPr bwMode="auto">
          <a:xfrm>
            <a:off x="6115318" y="4151116"/>
            <a:ext cx="1409164" cy="1956753"/>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noChangeAspect="1"/>
          </p:cNvSpPr>
          <p:nvPr/>
        </p:nvSpPr>
        <p:spPr bwMode="auto">
          <a:xfrm>
            <a:off x="7505700" y="3135067"/>
            <a:ext cx="1409164" cy="29728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noChangeAspect="1"/>
          </p:cNvSpPr>
          <p:nvPr/>
        </p:nvSpPr>
        <p:spPr bwMode="auto">
          <a:xfrm>
            <a:off x="8915936" y="2197174"/>
            <a:ext cx="1409164" cy="3910695"/>
          </a:xfrm>
          <a:prstGeom prst="rect">
            <a:avLst/>
          </a:prstGeom>
          <a:solidFill>
            <a:srgbClr val="04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spc="-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noChangeAspect="1"/>
          </p:cNvSpPr>
          <p:nvPr/>
        </p:nvSpPr>
        <p:spPr bwMode="auto">
          <a:xfrm>
            <a:off x="10324285" y="1181100"/>
            <a:ext cx="1409164" cy="4926769"/>
          </a:xfrm>
          <a:prstGeom prst="rect">
            <a:avLst/>
          </a:prstGeom>
          <a:solidFill>
            <a:srgbClr val="03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400" b="1" spc="-98" dirty="0">
                <a:gradFill>
                  <a:gsLst>
                    <a:gs pos="0">
                      <a:srgbClr val="FFFFFF"/>
                    </a:gs>
                    <a:gs pos="100000">
                      <a:srgbClr val="FFFFFF"/>
                    </a:gs>
                  </a:gsLst>
                  <a:lin ang="5400000" scaled="0"/>
                </a:gradFill>
                <a:latin typeface="Segoe UI Semibold" charset="0"/>
                <a:ea typeface="Segoe UI Semibold" charset="0"/>
                <a:cs typeface="Segoe UI Semibold" charset="0"/>
              </a:rPr>
              <a:t>2016</a:t>
            </a:r>
          </a:p>
        </p:txBody>
      </p:sp>
    </p:spTree>
    <p:extLst>
      <p:ext uri="{BB962C8B-B14F-4D97-AF65-F5344CB8AC3E}">
        <p14:creationId xmlns:p14="http://schemas.microsoft.com/office/powerpoint/2010/main" val="167603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1"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2" presetClass="entr" presetSubtype="4"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p:tgtEl>
                                          <p:spTgt spid="10"/>
                                        </p:tgtEl>
                                        <p:attrNameLst>
                                          <p:attrName>ppt_y</p:attrName>
                                        </p:attrNameLst>
                                      </p:cBhvr>
                                      <p:tavLst>
                                        <p:tav tm="0">
                                          <p:val>
                                            <p:strVal val="#ppt_y+#ppt_h*1.125000"/>
                                          </p:val>
                                        </p:tav>
                                        <p:tav tm="100000">
                                          <p:val>
                                            <p:strVal val="#ppt_y"/>
                                          </p:val>
                                        </p:tav>
                                      </p:tavLst>
                                    </p:anim>
                                    <p:animEffect transition="in" filter="wipe(up)">
                                      <p:cBhvr>
                                        <p:cTn id="15" dur="750"/>
                                        <p:tgtEl>
                                          <p:spTgt spid="10"/>
                                        </p:tgtEl>
                                      </p:cBhvr>
                                    </p:animEffect>
                                  </p:childTnLst>
                                </p:cTn>
                              </p:par>
                              <p:par>
                                <p:cTn id="16" presetID="10" presetClass="entr" presetSubtype="0" fill="hold" grpId="1"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600"/>
                                        <p:tgtEl>
                                          <p:spTgt spid="10"/>
                                        </p:tgtEl>
                                      </p:cBhvr>
                                    </p:animEffect>
                                  </p:childTnLst>
                                </p:cTn>
                              </p:par>
                              <p:par>
                                <p:cTn id="19" presetID="12" presetClass="entr" presetSubtype="4" fill="hold" grpId="0" nodeType="withEffect">
                                  <p:stCondLst>
                                    <p:cond delay="12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p:tgtEl>
                                          <p:spTgt spid="11"/>
                                        </p:tgtEl>
                                        <p:attrNameLst>
                                          <p:attrName>ppt_y</p:attrName>
                                        </p:attrNameLst>
                                      </p:cBhvr>
                                      <p:tavLst>
                                        <p:tav tm="0">
                                          <p:val>
                                            <p:strVal val="#ppt_y+#ppt_h*1.125000"/>
                                          </p:val>
                                        </p:tav>
                                        <p:tav tm="100000">
                                          <p:val>
                                            <p:strVal val="#ppt_y"/>
                                          </p:val>
                                        </p:tav>
                                      </p:tavLst>
                                    </p:anim>
                                    <p:animEffect transition="in" filter="wipe(up)">
                                      <p:cBhvr>
                                        <p:cTn id="22" dur="1000"/>
                                        <p:tgtEl>
                                          <p:spTgt spid="11"/>
                                        </p:tgtEl>
                                      </p:cBhvr>
                                    </p:animEffect>
                                  </p:childTnLst>
                                </p:cTn>
                              </p:par>
                              <p:par>
                                <p:cTn id="23" presetID="10" presetClass="entr" presetSubtype="0" fill="hold" grpId="1"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2" presetClass="entr" presetSubtype="4" fill="hold" grpId="0"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250"/>
                                        <p:tgtEl>
                                          <p:spTgt spid="12"/>
                                        </p:tgtEl>
                                        <p:attrNameLst>
                                          <p:attrName>ppt_y</p:attrName>
                                        </p:attrNameLst>
                                      </p:cBhvr>
                                      <p:tavLst>
                                        <p:tav tm="0">
                                          <p:val>
                                            <p:strVal val="#ppt_y+#ppt_h*1.125000"/>
                                          </p:val>
                                        </p:tav>
                                        <p:tav tm="100000">
                                          <p:val>
                                            <p:strVal val="#ppt_y"/>
                                          </p:val>
                                        </p:tav>
                                      </p:tavLst>
                                    </p:anim>
                                    <p:animEffect transition="in" filter="wipe(up)">
                                      <p:cBhvr>
                                        <p:cTn id="29" dur="1250"/>
                                        <p:tgtEl>
                                          <p:spTgt spid="12"/>
                                        </p:tgtEl>
                                      </p:cBhvr>
                                    </p:animEffect>
                                  </p:childTnLst>
                                </p:cTn>
                              </p:par>
                              <p:par>
                                <p:cTn id="30" presetID="10" presetClass="entr" presetSubtype="0" fill="hold" grpId="1"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50"/>
                                        <p:tgtEl>
                                          <p:spTgt spid="12"/>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500"/>
                                        <p:tgtEl>
                                          <p:spTgt spid="13"/>
                                        </p:tgtEl>
                                        <p:attrNameLst>
                                          <p:attrName>ppt_y</p:attrName>
                                        </p:attrNameLst>
                                      </p:cBhvr>
                                      <p:tavLst>
                                        <p:tav tm="0">
                                          <p:val>
                                            <p:strVal val="#ppt_y+#ppt_h*1.125000"/>
                                          </p:val>
                                        </p:tav>
                                        <p:tav tm="100000">
                                          <p:val>
                                            <p:strVal val="#ppt_y"/>
                                          </p:val>
                                        </p:tav>
                                      </p:tavLst>
                                    </p:anim>
                                    <p:animEffect transition="in" filter="wipe(up)">
                                      <p:cBhvr>
                                        <p:cTn id="36" dur="1500"/>
                                        <p:tgtEl>
                                          <p:spTgt spid="13"/>
                                        </p:tgtEl>
                                      </p:cBhvr>
                                    </p:animEffect>
                                  </p:childTnLst>
                                </p:cTn>
                              </p:par>
                              <p:par>
                                <p:cTn id="37" presetID="10" presetClass="entr" presetSubtype="0" fill="hold" grpId="1" nodeType="withEffect">
                                  <p:stCondLst>
                                    <p:cond delay="2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Headline is 44pt Segoe UI Semibold</a:t>
            </a:r>
            <a:endParaRPr lang="en-US" dirty="0"/>
          </a:p>
        </p:txBody>
      </p:sp>
      <p:sp>
        <p:nvSpPr>
          <p:cNvPr id="5" name="Text Placeholder 4"/>
          <p:cNvSpPr>
            <a:spLocks noGrp="1"/>
          </p:cNvSpPr>
          <p:nvPr>
            <p:ph type="subTitle" idx="27"/>
          </p:nvPr>
        </p:nvSpPr>
        <p:spPr/>
        <p:txBody>
          <a:bodyPr/>
          <a:lstStyle/>
          <a:p>
            <a:r>
              <a:rPr lang="en-US" dirty="0"/>
              <a:t>Another example of text with illustration.</a:t>
            </a:r>
          </a:p>
          <a:p>
            <a:endParaRPr lang="en-US" dirty="0"/>
          </a:p>
        </p:txBody>
      </p:sp>
      <p:grpSp>
        <p:nvGrpSpPr>
          <p:cNvPr id="4" name="Group 3"/>
          <p:cNvGrpSpPr/>
          <p:nvPr/>
        </p:nvGrpSpPr>
        <p:grpSpPr>
          <a:xfrm>
            <a:off x="5957104" y="1330941"/>
            <a:ext cx="5382616" cy="4930964"/>
            <a:chOff x="5737435" y="1008679"/>
            <a:chExt cx="5769579" cy="5285457"/>
          </a:xfrm>
        </p:grpSpPr>
        <p:pic>
          <p:nvPicPr>
            <p:cNvPr id="2" name="Picture 1"/>
            <p:cNvPicPr>
              <a:picLocks noChangeAspect="1"/>
            </p:cNvPicPr>
            <p:nvPr/>
          </p:nvPicPr>
          <p:blipFill>
            <a:blip r:embed="rId3"/>
            <a:stretch>
              <a:fillRect/>
            </a:stretch>
          </p:blipFill>
          <p:spPr>
            <a:xfrm>
              <a:off x="7943954" y="2187586"/>
              <a:ext cx="1344623" cy="4106550"/>
            </a:xfrm>
            <a:prstGeom prst="rect">
              <a:avLst/>
            </a:prstGeom>
          </p:spPr>
        </p:pic>
        <p:pic>
          <p:nvPicPr>
            <p:cNvPr id="8" name="Picture 7"/>
            <p:cNvPicPr>
              <a:picLocks noChangeAspect="1"/>
            </p:cNvPicPr>
            <p:nvPr/>
          </p:nvPicPr>
          <p:blipFill>
            <a:blip r:embed="rId4"/>
            <a:stretch>
              <a:fillRect/>
            </a:stretch>
          </p:blipFill>
          <p:spPr>
            <a:xfrm>
              <a:off x="5737435" y="2619669"/>
              <a:ext cx="1613547" cy="922026"/>
            </a:xfrm>
            <a:prstGeom prst="rect">
              <a:avLst/>
            </a:prstGeom>
          </p:spPr>
        </p:pic>
        <p:pic>
          <p:nvPicPr>
            <p:cNvPr id="9" name="Picture 8"/>
            <p:cNvPicPr>
              <a:picLocks noChangeAspect="1"/>
            </p:cNvPicPr>
            <p:nvPr/>
          </p:nvPicPr>
          <p:blipFill>
            <a:blip r:embed="rId5"/>
            <a:stretch>
              <a:fillRect/>
            </a:stretch>
          </p:blipFill>
          <p:spPr>
            <a:xfrm>
              <a:off x="6866308" y="5311472"/>
              <a:ext cx="1060963" cy="717132"/>
            </a:xfrm>
            <a:prstGeom prst="rect">
              <a:avLst/>
            </a:prstGeom>
          </p:spPr>
        </p:pic>
        <p:pic>
          <p:nvPicPr>
            <p:cNvPr id="20" name="Picture 19"/>
            <p:cNvPicPr>
              <a:picLocks noChangeAspect="1"/>
            </p:cNvPicPr>
            <p:nvPr/>
          </p:nvPicPr>
          <p:blipFill>
            <a:blip r:embed="rId6"/>
            <a:stretch>
              <a:fillRect/>
            </a:stretch>
          </p:blipFill>
          <p:spPr>
            <a:xfrm>
              <a:off x="8516321" y="1008679"/>
              <a:ext cx="1296353" cy="798479"/>
            </a:xfrm>
            <a:prstGeom prst="rect">
              <a:avLst/>
            </a:prstGeom>
          </p:spPr>
        </p:pic>
        <p:pic>
          <p:nvPicPr>
            <p:cNvPr id="21" name="Picture 20"/>
            <p:cNvPicPr>
              <a:picLocks noChangeAspect="1"/>
            </p:cNvPicPr>
            <p:nvPr/>
          </p:nvPicPr>
          <p:blipFill>
            <a:blip r:embed="rId7"/>
            <a:stretch>
              <a:fillRect/>
            </a:stretch>
          </p:blipFill>
          <p:spPr>
            <a:xfrm>
              <a:off x="9711538" y="2323424"/>
              <a:ext cx="1795476" cy="1051237"/>
            </a:xfrm>
            <a:prstGeom prst="rect">
              <a:avLst/>
            </a:prstGeom>
          </p:spPr>
        </p:pic>
        <p:pic>
          <p:nvPicPr>
            <p:cNvPr id="22" name="Picture 21"/>
            <p:cNvPicPr>
              <a:picLocks noChangeAspect="1"/>
            </p:cNvPicPr>
            <p:nvPr/>
          </p:nvPicPr>
          <p:blipFill>
            <a:blip r:embed="rId8"/>
            <a:stretch>
              <a:fillRect/>
            </a:stretch>
          </p:blipFill>
          <p:spPr>
            <a:xfrm>
              <a:off x="9771301" y="3877213"/>
              <a:ext cx="1670656" cy="1165334"/>
            </a:xfrm>
            <a:prstGeom prst="rect">
              <a:avLst/>
            </a:prstGeom>
          </p:spPr>
        </p:pic>
        <p:pic>
          <p:nvPicPr>
            <p:cNvPr id="23" name="Picture 22"/>
            <p:cNvPicPr>
              <a:picLocks noChangeAspect="1"/>
            </p:cNvPicPr>
            <p:nvPr/>
          </p:nvPicPr>
          <p:blipFill>
            <a:blip r:embed="rId9"/>
            <a:stretch>
              <a:fillRect/>
            </a:stretch>
          </p:blipFill>
          <p:spPr>
            <a:xfrm>
              <a:off x="7082056" y="1277605"/>
              <a:ext cx="567638" cy="971865"/>
            </a:xfrm>
            <a:prstGeom prst="rect">
              <a:avLst/>
            </a:prstGeom>
          </p:spPr>
        </p:pic>
        <p:pic>
          <p:nvPicPr>
            <p:cNvPr id="24" name="Picture 23"/>
            <p:cNvPicPr>
              <a:picLocks noChangeAspect="1"/>
            </p:cNvPicPr>
            <p:nvPr/>
          </p:nvPicPr>
          <p:blipFill>
            <a:blip r:embed="rId10"/>
            <a:stretch>
              <a:fillRect/>
            </a:stretch>
          </p:blipFill>
          <p:spPr>
            <a:xfrm>
              <a:off x="6723490" y="3966842"/>
              <a:ext cx="517366" cy="953576"/>
            </a:xfrm>
            <a:prstGeom prst="rect">
              <a:avLst/>
            </a:prstGeom>
          </p:spPr>
        </p:pic>
        <p:pic>
          <p:nvPicPr>
            <p:cNvPr id="25" name="Picture 24"/>
            <p:cNvPicPr>
              <a:picLocks noChangeAspect="1"/>
            </p:cNvPicPr>
            <p:nvPr/>
          </p:nvPicPr>
          <p:blipFill>
            <a:blip r:embed="rId11"/>
            <a:stretch>
              <a:fillRect/>
            </a:stretch>
          </p:blipFill>
          <p:spPr>
            <a:xfrm>
              <a:off x="9522296" y="5326568"/>
              <a:ext cx="563632" cy="967568"/>
            </a:xfrm>
            <a:prstGeom prst="rect">
              <a:avLst/>
            </a:prstGeom>
          </p:spPr>
        </p:pic>
      </p:grpSp>
    </p:spTree>
    <p:extLst>
      <p:ext uri="{BB962C8B-B14F-4D97-AF65-F5344CB8AC3E}">
        <p14:creationId xmlns:p14="http://schemas.microsoft.com/office/powerpoint/2010/main" val="158729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Headline is 44pt Segoe UI Semibold</a:t>
            </a:r>
            <a:br>
              <a:rPr lang="en-US"/>
            </a:br>
            <a:endParaRPr lang="en-US" dirty="0"/>
          </a:p>
        </p:txBody>
      </p:sp>
      <p:sp>
        <p:nvSpPr>
          <p:cNvPr id="9" name="Content Placeholder 8"/>
          <p:cNvSpPr>
            <a:spLocks noGrp="1"/>
          </p:cNvSpPr>
          <p:nvPr>
            <p:ph type="subTitle" idx="27"/>
          </p:nvPr>
        </p:nvSpPr>
        <p:spPr/>
        <p:txBody>
          <a:bodyPr/>
          <a:lstStyle/>
          <a:p>
            <a:r>
              <a:rPr lang="en-US" dirty="0"/>
              <a:t>Graphs or illustrations can also extend </a:t>
            </a:r>
            <a:br>
              <a:rPr lang="en-US" dirty="0"/>
            </a:br>
            <a:r>
              <a:rPr lang="en-US" dirty="0"/>
              <a:t>across the bottom of the slide.</a:t>
            </a:r>
          </a:p>
          <a:p>
            <a:endParaRPr lang="en-US" dirty="0"/>
          </a:p>
        </p:txBody>
      </p:sp>
      <p:sp>
        <p:nvSpPr>
          <p:cNvPr id="3" name="Rectangle 2"/>
          <p:cNvSpPr/>
          <p:nvPr/>
        </p:nvSpPr>
        <p:spPr bwMode="auto">
          <a:xfrm>
            <a:off x="448213" y="5372099"/>
            <a:ext cx="1418687" cy="9900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91440" rIns="89642"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b="1" dirty="0">
                <a:solidFill>
                  <a:schemeClr val="tx1"/>
                </a:solidFill>
                <a:latin typeface="Segoe UI Semibold" charset="0"/>
                <a:ea typeface="Segoe UI Semibold" charset="0"/>
                <a:cs typeface="Segoe UI Semibold" charset="0"/>
              </a:rPr>
              <a:t>10.4M</a:t>
            </a:r>
          </a:p>
        </p:txBody>
      </p:sp>
      <p:sp>
        <p:nvSpPr>
          <p:cNvPr id="15" name="Rectangle 14"/>
          <p:cNvSpPr/>
          <p:nvPr/>
        </p:nvSpPr>
        <p:spPr bwMode="auto">
          <a:xfrm>
            <a:off x="1866901" y="3941838"/>
            <a:ext cx="2133600" cy="24203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4705" b="1" dirty="0">
                <a:solidFill>
                  <a:schemeClr val="tx1"/>
                </a:solidFill>
                <a:latin typeface="Segoe UI Semibold" charset="0"/>
                <a:ea typeface="Segoe UI Semibold" charset="0"/>
                <a:cs typeface="Segoe UI Semibold" charset="0"/>
              </a:rPr>
              <a:t>160M</a:t>
            </a:r>
          </a:p>
        </p:txBody>
      </p:sp>
      <p:pic>
        <p:nvPicPr>
          <p:cNvPr id="17" name="Picture 16"/>
          <p:cNvPicPr>
            <a:picLocks noChangeAspect="1"/>
          </p:cNvPicPr>
          <p:nvPr/>
        </p:nvPicPr>
        <p:blipFill>
          <a:blip r:embed="rId3"/>
          <a:stretch>
            <a:fillRect/>
          </a:stretch>
        </p:blipFill>
        <p:spPr>
          <a:xfrm>
            <a:off x="1956374" y="5813749"/>
            <a:ext cx="448212" cy="448212"/>
          </a:xfrm>
          <a:prstGeom prst="rect">
            <a:avLst/>
          </a:prstGeom>
        </p:spPr>
      </p:pic>
      <p:sp>
        <p:nvSpPr>
          <p:cNvPr id="18" name="Rectangle 17"/>
          <p:cNvSpPr/>
          <p:nvPr/>
        </p:nvSpPr>
        <p:spPr bwMode="auto">
          <a:xfrm>
            <a:off x="4000500" y="3287140"/>
            <a:ext cx="2819399" cy="30750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882" b="1" dirty="0">
                <a:gradFill>
                  <a:gsLst>
                    <a:gs pos="0">
                      <a:srgbClr val="FFFFFF"/>
                    </a:gs>
                    <a:gs pos="100000">
                      <a:srgbClr val="FFFFFF"/>
                    </a:gs>
                  </a:gsLst>
                  <a:lin ang="5400000" scaled="0"/>
                </a:gradFill>
                <a:latin typeface="Segoe UI Semibold" charset="0"/>
                <a:ea typeface="Segoe UI Semibold" charset="0"/>
                <a:cs typeface="Segoe UI Semibold" charset="0"/>
              </a:rPr>
              <a:t>200M</a:t>
            </a:r>
          </a:p>
        </p:txBody>
      </p:sp>
      <p:pic>
        <p:nvPicPr>
          <p:cNvPr id="19" name="Picture 18"/>
          <p:cNvPicPr>
            <a:picLocks noChangeAspect="1"/>
          </p:cNvPicPr>
          <p:nvPr/>
        </p:nvPicPr>
        <p:blipFill>
          <a:blip r:embed="rId4"/>
          <a:stretch>
            <a:fillRect/>
          </a:stretch>
        </p:blipFill>
        <p:spPr>
          <a:xfrm>
            <a:off x="4098400" y="5808091"/>
            <a:ext cx="647418" cy="448212"/>
          </a:xfrm>
          <a:prstGeom prst="rect">
            <a:avLst/>
          </a:prstGeom>
        </p:spPr>
      </p:pic>
      <p:sp>
        <p:nvSpPr>
          <p:cNvPr id="20" name="Rectangle 19"/>
          <p:cNvSpPr/>
          <p:nvPr/>
        </p:nvSpPr>
        <p:spPr bwMode="auto">
          <a:xfrm>
            <a:off x="6819901" y="1866899"/>
            <a:ext cx="4914899" cy="4495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2254" b="1" dirty="0">
                <a:gradFill>
                  <a:gsLst>
                    <a:gs pos="0">
                      <a:srgbClr val="FFFFFF"/>
                    </a:gs>
                    <a:gs pos="100000">
                      <a:srgbClr val="FFFFFF"/>
                    </a:gs>
                  </a:gsLst>
                  <a:lin ang="5400000" scaled="0"/>
                </a:gradFill>
                <a:latin typeface="Segoe UI Semibold" charset="0"/>
                <a:ea typeface="Segoe UI Semibold" charset="0"/>
                <a:cs typeface="Segoe UI Semibold" charset="0"/>
              </a:rPr>
              <a:t>1B</a:t>
            </a:r>
          </a:p>
        </p:txBody>
      </p:sp>
      <p:pic>
        <p:nvPicPr>
          <p:cNvPr id="21" name="Picture 20"/>
          <p:cNvPicPr>
            <a:picLocks noChangeAspect="1"/>
          </p:cNvPicPr>
          <p:nvPr/>
        </p:nvPicPr>
        <p:blipFill>
          <a:blip r:embed="rId5"/>
          <a:stretch>
            <a:fillRect/>
          </a:stretch>
        </p:blipFill>
        <p:spPr>
          <a:xfrm>
            <a:off x="6959455" y="5782582"/>
            <a:ext cx="226967" cy="484881"/>
          </a:xfrm>
          <a:prstGeom prst="rect">
            <a:avLst/>
          </a:prstGeom>
        </p:spPr>
      </p:pic>
      <p:pic>
        <p:nvPicPr>
          <p:cNvPr id="6" name="Picture 5" descr="pinterest_favicon.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7" y="5930038"/>
            <a:ext cx="332949" cy="331923"/>
          </a:xfrm>
          <a:prstGeom prst="rect">
            <a:avLst/>
          </a:prstGeom>
        </p:spPr>
      </p:pic>
    </p:spTree>
    <p:extLst>
      <p:ext uri="{BB962C8B-B14F-4D97-AF65-F5344CB8AC3E}">
        <p14:creationId xmlns:p14="http://schemas.microsoft.com/office/powerpoint/2010/main" val="56568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0" presetClass="entr" presetSubtype="0"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2" presetClass="entr" presetSubtype="4"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600"/>
                                        <p:tgtEl>
                                          <p:spTgt spid="15"/>
                                        </p:tgtEl>
                                        <p:attrNameLst>
                                          <p:attrName>ppt_y</p:attrName>
                                        </p:attrNameLst>
                                      </p:cBhvr>
                                      <p:tavLst>
                                        <p:tav tm="0">
                                          <p:val>
                                            <p:strVal val="#ppt_y+#ppt_h*1.125000"/>
                                          </p:val>
                                        </p:tav>
                                        <p:tav tm="100000">
                                          <p:val>
                                            <p:strVal val="#ppt_y"/>
                                          </p:val>
                                        </p:tav>
                                      </p:tavLst>
                                    </p:anim>
                                    <p:animEffect transition="in" filter="wipe(up)">
                                      <p:cBhvr>
                                        <p:cTn id="16" dur="6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800"/>
                            </p:stCondLst>
                            <p:childTnLst>
                              <p:par>
                                <p:cTn id="21" presetID="12" presetClass="entr" presetSubtype="4" fill="hold" grpId="0" nodeType="afterEffect">
                                  <p:stCondLst>
                                    <p:cond delay="2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800"/>
                                        <p:tgtEl>
                                          <p:spTgt spid="18"/>
                                        </p:tgtEl>
                                        <p:attrNameLst>
                                          <p:attrName>ppt_y</p:attrName>
                                        </p:attrNameLst>
                                      </p:cBhvr>
                                      <p:tavLst>
                                        <p:tav tm="0">
                                          <p:val>
                                            <p:strVal val="#ppt_y+#ppt_h*1.125000"/>
                                          </p:val>
                                        </p:tav>
                                        <p:tav tm="100000">
                                          <p:val>
                                            <p:strVal val="#ppt_y"/>
                                          </p:val>
                                        </p:tav>
                                      </p:tavLst>
                                    </p:anim>
                                    <p:animEffect transition="in" filter="wipe(up)">
                                      <p:cBhvr>
                                        <p:cTn id="24" dur="800"/>
                                        <p:tgtEl>
                                          <p:spTgt spid="18"/>
                                        </p:tgtEl>
                                      </p:cBhvr>
                                    </p:animEffect>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4300"/>
                            </p:stCondLst>
                            <p:childTnLst>
                              <p:par>
                                <p:cTn id="29" presetID="12" presetClass="entr" presetSubtype="4" fill="hold" grpId="0" nodeType="afterEffect">
                                  <p:stCondLst>
                                    <p:cond delay="2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ppt_y</p:attrName>
                                        </p:attrNameLst>
                                      </p:cBhvr>
                                      <p:tavLst>
                                        <p:tav tm="0">
                                          <p:val>
                                            <p:strVal val="#ppt_y+#ppt_h*1.125000"/>
                                          </p:val>
                                        </p:tav>
                                        <p:tav tm="100000">
                                          <p:val>
                                            <p:strVal val="#ppt_y"/>
                                          </p:val>
                                        </p:tav>
                                      </p:tavLst>
                                    </p:anim>
                                    <p:animEffect transition="in" filter="wipe(up)">
                                      <p:cBhvr>
                                        <p:cTn id="32" dur="1000"/>
                                        <p:tgtEl>
                                          <p:spTgt spid="20"/>
                                        </p:tgtEl>
                                      </p:cBhvr>
                                    </p:animEffect>
                                  </p:childTnLst>
                                </p:cTn>
                              </p:par>
                              <p:par>
                                <p:cTn id="33" presetID="10" presetClass="entr" presetSubtype="0" fill="hold" nodeType="withEffect">
                                  <p:stCondLst>
                                    <p:cond delay="1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is 44pt Segoe </a:t>
            </a:r>
            <a:r>
              <a:rPr lang="en-US" dirty="0" err="1"/>
              <a:t>Semibold</a:t>
            </a:r>
            <a:br>
              <a:rPr lang="en-US" dirty="0"/>
            </a:br>
            <a:r>
              <a:rPr lang="en-US" dirty="0"/>
              <a:t>2nd line if needed</a:t>
            </a:r>
          </a:p>
        </p:txBody>
      </p:sp>
      <p:sp>
        <p:nvSpPr>
          <p:cNvPr id="4" name="Content Placeholder 3"/>
          <p:cNvSpPr>
            <a:spLocks noGrp="1"/>
          </p:cNvSpPr>
          <p:nvPr>
            <p:ph type="subTitle" idx="27"/>
          </p:nvPr>
        </p:nvSpPr>
        <p:spPr>
          <a:xfrm>
            <a:off x="457200" y="1727129"/>
            <a:ext cx="11277600" cy="685800"/>
          </a:xfrm>
        </p:spPr>
        <p:txBody>
          <a:bodyPr/>
          <a:lstStyle/>
          <a:p>
            <a:r>
              <a:rPr lang="en-US" dirty="0"/>
              <a:t>Segoe UI 20pt</a:t>
            </a:r>
          </a:p>
        </p:txBody>
      </p:sp>
      <p:grpSp>
        <p:nvGrpSpPr>
          <p:cNvPr id="2" name="Group 1"/>
          <p:cNvGrpSpPr/>
          <p:nvPr/>
        </p:nvGrpSpPr>
        <p:grpSpPr>
          <a:xfrm>
            <a:off x="1187906" y="2807208"/>
            <a:ext cx="10546894" cy="3288792"/>
            <a:chOff x="3398076" y="3496396"/>
            <a:chExt cx="8336723" cy="2599604"/>
          </a:xfrm>
        </p:grpSpPr>
        <p:pic>
          <p:nvPicPr>
            <p:cNvPr id="14" name="Picture 13"/>
            <p:cNvPicPr>
              <a:picLocks noChangeAspect="1"/>
            </p:cNvPicPr>
            <p:nvPr/>
          </p:nvPicPr>
          <p:blipFill>
            <a:blip r:embed="rId3"/>
            <a:stretch>
              <a:fillRect/>
            </a:stretch>
          </p:blipFill>
          <p:spPr>
            <a:xfrm>
              <a:off x="5818395" y="3496396"/>
              <a:ext cx="5916404" cy="2599604"/>
            </a:xfrm>
            <a:prstGeom prst="rect">
              <a:avLst/>
            </a:prstGeom>
          </p:spPr>
        </p:pic>
        <p:grpSp>
          <p:nvGrpSpPr>
            <p:cNvPr id="26" name="Group 25"/>
            <p:cNvGrpSpPr/>
            <p:nvPr/>
          </p:nvGrpSpPr>
          <p:grpSpPr>
            <a:xfrm>
              <a:off x="3398076" y="4240626"/>
              <a:ext cx="3657167" cy="1353558"/>
              <a:chOff x="5669603" y="4491876"/>
              <a:chExt cx="2171700" cy="803770"/>
            </a:xfrm>
          </p:grpSpPr>
          <p:pic>
            <p:nvPicPr>
              <p:cNvPr id="15" name="Picture 14"/>
              <p:cNvPicPr>
                <a:picLocks noChangeAspect="1"/>
              </p:cNvPicPr>
              <p:nvPr/>
            </p:nvPicPr>
            <p:blipFill>
              <a:blip r:embed="rId4"/>
              <a:stretch>
                <a:fillRect/>
              </a:stretch>
            </p:blipFill>
            <p:spPr>
              <a:xfrm>
                <a:off x="5669603" y="4491876"/>
                <a:ext cx="2171700" cy="584200"/>
              </a:xfrm>
              <a:prstGeom prst="rect">
                <a:avLst/>
              </a:prstGeom>
            </p:spPr>
          </p:pic>
          <p:sp>
            <p:nvSpPr>
              <p:cNvPr id="7" name="TextBox 6"/>
              <p:cNvSpPr txBox="1"/>
              <p:nvPr/>
            </p:nvSpPr>
            <p:spPr>
              <a:xfrm>
                <a:off x="5935758" y="5204633"/>
                <a:ext cx="1554463" cy="91013"/>
              </a:xfrm>
              <a:prstGeom prst="rect">
                <a:avLst/>
              </a:prstGeom>
              <a:noFill/>
            </p:spPr>
            <p:txBody>
              <a:bodyPr wrap="square" lIns="0" tIns="0" rIns="0" bIns="0" rtlCol="0">
                <a:spAutoFit/>
              </a:bodyPr>
              <a:lstStyle/>
              <a:p>
                <a:pPr algn="ctr">
                  <a:lnSpc>
                    <a:spcPct val="90000"/>
                  </a:lnSpc>
                  <a:spcAft>
                    <a:spcPts val="588"/>
                  </a:spcAft>
                </a:pPr>
                <a:r>
                  <a:rPr lang="en-GB" sz="1400" b="1" dirty="0">
                    <a:gradFill>
                      <a:gsLst>
                        <a:gs pos="1250">
                          <a:schemeClr val="tx1"/>
                        </a:gs>
                        <a:gs pos="100000">
                          <a:schemeClr val="tx1"/>
                        </a:gs>
                      </a:gsLst>
                      <a:lin ang="5400000" scaled="0"/>
                    </a:gradFill>
                    <a:latin typeface="Segoe UI Semibold" charset="0"/>
                    <a:ea typeface="Segoe UI Semibold" charset="0"/>
                    <a:cs typeface="Segoe UI Semibold" charset="0"/>
                  </a:rPr>
                  <a:t>Tiered Storage</a:t>
                </a:r>
                <a:endParaRPr lang="en-US" sz="1400"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12" name="Group 11"/>
            <p:cNvGrpSpPr/>
            <p:nvPr/>
          </p:nvGrpSpPr>
          <p:grpSpPr>
            <a:xfrm>
              <a:off x="10068453" y="4389023"/>
              <a:ext cx="1539843" cy="1280929"/>
              <a:chOff x="10683512" y="4594530"/>
              <a:chExt cx="914390" cy="760642"/>
            </a:xfrm>
          </p:grpSpPr>
          <p:pic>
            <p:nvPicPr>
              <p:cNvPr id="19" name="Picture 18"/>
              <p:cNvPicPr>
                <a:picLocks noChangeAspect="1"/>
              </p:cNvPicPr>
              <p:nvPr/>
            </p:nvPicPr>
            <p:blipFill>
              <a:blip r:embed="rId5"/>
              <a:stretch>
                <a:fillRect/>
              </a:stretch>
            </p:blipFill>
            <p:spPr>
              <a:xfrm>
                <a:off x="10913790" y="4594530"/>
                <a:ext cx="431800" cy="533400"/>
              </a:xfrm>
              <a:prstGeom prst="rect">
                <a:avLst/>
              </a:prstGeom>
            </p:spPr>
          </p:pic>
          <p:sp>
            <p:nvSpPr>
              <p:cNvPr id="24" name="TextBox 23"/>
              <p:cNvSpPr txBox="1"/>
              <p:nvPr/>
            </p:nvSpPr>
            <p:spPr>
              <a:xfrm>
                <a:off x="10683512"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HDD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9" name="Group 8"/>
            <p:cNvGrpSpPr/>
            <p:nvPr/>
          </p:nvGrpSpPr>
          <p:grpSpPr>
            <a:xfrm>
              <a:off x="7547984" y="4479193"/>
              <a:ext cx="1539843" cy="1183983"/>
              <a:chOff x="8163858" y="4652099"/>
              <a:chExt cx="914390" cy="703073"/>
            </a:xfrm>
          </p:grpSpPr>
          <p:pic>
            <p:nvPicPr>
              <p:cNvPr id="16" name="Picture 15"/>
              <p:cNvPicPr>
                <a:picLocks noChangeAspect="1"/>
              </p:cNvPicPr>
              <p:nvPr/>
            </p:nvPicPr>
            <p:blipFill>
              <a:blip r:embed="rId6"/>
              <a:stretch>
                <a:fillRect/>
              </a:stretch>
            </p:blipFill>
            <p:spPr>
              <a:xfrm>
                <a:off x="8312867" y="4652099"/>
                <a:ext cx="584200" cy="469900"/>
              </a:xfrm>
              <a:prstGeom prst="rect">
                <a:avLst/>
              </a:prstGeom>
            </p:spPr>
          </p:pic>
          <p:sp>
            <p:nvSpPr>
              <p:cNvPr id="21" name="TextBox 20"/>
              <p:cNvSpPr txBox="1"/>
              <p:nvPr/>
            </p:nvSpPr>
            <p:spPr>
              <a:xfrm>
                <a:off x="8163858" y="5253234"/>
                <a:ext cx="914390" cy="101938"/>
              </a:xfrm>
              <a:prstGeom prst="rect">
                <a:avLst/>
              </a:prstGeom>
              <a:noFill/>
            </p:spPr>
            <p:txBody>
              <a:bodyPr wrap="square" lIns="0" tIns="0" rIns="0" bIns="0" rtlCol="0">
                <a:spAutoFit/>
              </a:bodyPr>
              <a:lstStyle/>
              <a:p>
                <a:pPr algn="ctr">
                  <a:lnSpc>
                    <a:spcPct val="90000"/>
                  </a:lnSpc>
                  <a:spcAft>
                    <a:spcPts val="588"/>
                  </a:spcAft>
                </a:pPr>
                <a:r>
                  <a:rPr lang="en-GB" sz="1568" b="1" dirty="0">
                    <a:gradFill>
                      <a:gsLst>
                        <a:gs pos="1250">
                          <a:schemeClr val="tx1"/>
                        </a:gs>
                        <a:gs pos="100000">
                          <a:schemeClr val="tx1"/>
                        </a:gs>
                      </a:gsLst>
                      <a:lin ang="5400000" scaled="0"/>
                    </a:gradFill>
                    <a:latin typeface="Segoe UI Semibold" charset="0"/>
                    <a:ea typeface="Segoe UI Semibold" charset="0"/>
                    <a:cs typeface="Segoe UI Semibold" charset="0"/>
                  </a:rPr>
                  <a:t>SSD</a:t>
                </a:r>
                <a:endParaRPr lang="en-US" sz="1568"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nvGrpSpPr>
            <p:cNvPr id="20" name="Group 19"/>
            <p:cNvGrpSpPr/>
            <p:nvPr/>
          </p:nvGrpSpPr>
          <p:grpSpPr>
            <a:xfrm>
              <a:off x="8867703" y="3815611"/>
              <a:ext cx="1539843" cy="1846682"/>
              <a:chOff x="9510041" y="4274057"/>
              <a:chExt cx="914390" cy="1096597"/>
            </a:xfrm>
          </p:grpSpPr>
          <p:pic>
            <p:nvPicPr>
              <p:cNvPr id="18" name="Picture 17"/>
              <p:cNvPicPr>
                <a:picLocks noChangeAspect="1"/>
              </p:cNvPicPr>
              <p:nvPr/>
            </p:nvPicPr>
            <p:blipFill>
              <a:blip r:embed="rId7"/>
              <a:stretch>
                <a:fillRect/>
              </a:stretch>
            </p:blipFill>
            <p:spPr>
              <a:xfrm>
                <a:off x="9692919" y="4582665"/>
                <a:ext cx="508000" cy="533400"/>
              </a:xfrm>
              <a:prstGeom prst="rect">
                <a:avLst/>
              </a:prstGeom>
            </p:spPr>
          </p:pic>
          <p:sp>
            <p:nvSpPr>
              <p:cNvPr id="23" name="TextBox 22"/>
              <p:cNvSpPr txBox="1"/>
              <p:nvPr/>
            </p:nvSpPr>
            <p:spPr>
              <a:xfrm>
                <a:off x="9510041" y="528144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Cold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sp>
            <p:nvSpPr>
              <p:cNvPr id="25" name="TextBox 24"/>
              <p:cNvSpPr txBox="1"/>
              <p:nvPr/>
            </p:nvSpPr>
            <p:spPr>
              <a:xfrm>
                <a:off x="9510041" y="4274057"/>
                <a:ext cx="914390" cy="89207"/>
              </a:xfrm>
              <a:prstGeom prst="rect">
                <a:avLst/>
              </a:prstGeom>
              <a:noFill/>
            </p:spPr>
            <p:txBody>
              <a:bodyPr wrap="square" lIns="0" tIns="0" rIns="0" bIns="0" rtlCol="0">
                <a:spAutoFit/>
              </a:bodyPr>
              <a:lstStyle/>
              <a:p>
                <a:pPr algn="ctr">
                  <a:lnSpc>
                    <a:spcPct val="90000"/>
                  </a:lnSpc>
                  <a:spcAft>
                    <a:spcPts val="588"/>
                  </a:spcAft>
                </a:pPr>
                <a:r>
                  <a:rPr lang="en-GB" sz="1372" b="1" dirty="0">
                    <a:gradFill>
                      <a:gsLst>
                        <a:gs pos="1250">
                          <a:schemeClr val="tx1"/>
                        </a:gs>
                        <a:gs pos="100000">
                          <a:schemeClr val="tx1"/>
                        </a:gs>
                      </a:gsLst>
                      <a:lin ang="5400000" scaled="0"/>
                    </a:gradFill>
                    <a:latin typeface="Segoe UI Semibold" charset="0"/>
                    <a:ea typeface="Segoe UI Semibold" charset="0"/>
                    <a:cs typeface="Segoe UI Semibold" charset="0"/>
                  </a:rPr>
                  <a:t>Hot Data</a:t>
                </a:r>
                <a:endParaRPr lang="en-US" sz="1372" b="1" dirty="0" err="1">
                  <a:gradFill>
                    <a:gsLst>
                      <a:gs pos="1250">
                        <a:schemeClr val="tx1"/>
                      </a:gs>
                      <a:gs pos="100000">
                        <a:schemeClr val="tx1"/>
                      </a:gs>
                    </a:gsLst>
                    <a:lin ang="5400000" scaled="0"/>
                  </a:gradFill>
                  <a:latin typeface="Segoe UI Semibold" charset="0"/>
                  <a:ea typeface="Segoe UI Semibold" charset="0"/>
                  <a:cs typeface="Segoe UI Semibold" charset="0"/>
                </a:endParaRPr>
              </a:p>
            </p:txBody>
          </p:sp>
        </p:grpSp>
      </p:grpSp>
    </p:spTree>
    <p:extLst>
      <p:ext uri="{BB962C8B-B14F-4D97-AF65-F5344CB8AC3E}">
        <p14:creationId xmlns:p14="http://schemas.microsoft.com/office/powerpoint/2010/main" val="314580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Headline Segoe UI </a:t>
            </a:r>
            <a:r>
              <a:rPr lang="en-US" dirty="0" err="1"/>
              <a:t>Semibold</a:t>
            </a:r>
            <a:r>
              <a:rPr lang="en-US" dirty="0"/>
              <a:t> 44pt</a:t>
            </a:r>
          </a:p>
        </p:txBody>
      </p:sp>
      <p:sp>
        <p:nvSpPr>
          <p:cNvPr id="4" name="Subtitle 3">
            <a:extLst>
              <a:ext uri="{FF2B5EF4-FFF2-40B4-BE49-F238E27FC236}">
                <a16:creationId xmlns:a16="http://schemas.microsoft.com/office/drawing/2014/main" id="{06B5B9AF-54E0-5E44-A78C-083DFD5FED82}"/>
              </a:ext>
            </a:extLst>
          </p:cNvPr>
          <p:cNvSpPr>
            <a:spLocks noGrp="1"/>
          </p:cNvSpPr>
          <p:nvPr>
            <p:ph type="subTitle" idx="27"/>
          </p:nvPr>
        </p:nvSpPr>
        <p:spPr/>
        <p:txBody>
          <a:bodyPr/>
          <a:lstStyle/>
          <a:p>
            <a:r>
              <a:rPr lang="en-US" dirty="0"/>
              <a:t>Chart title goes here</a:t>
            </a:r>
          </a:p>
        </p:txBody>
      </p:sp>
      <p:grpSp>
        <p:nvGrpSpPr>
          <p:cNvPr id="9" name="Group 8"/>
          <p:cNvGrpSpPr/>
          <p:nvPr/>
        </p:nvGrpSpPr>
        <p:grpSpPr>
          <a:xfrm>
            <a:off x="6819900" y="2361379"/>
            <a:ext cx="2095500" cy="2846102"/>
            <a:chOff x="6322035" y="2125677"/>
            <a:chExt cx="2037248" cy="2553398"/>
          </a:xfrm>
        </p:grpSpPr>
        <p:sp>
          <p:nvSpPr>
            <p:cNvPr id="2" name="TextBox 1"/>
            <p:cNvSpPr txBox="1"/>
            <p:nvPr/>
          </p:nvSpPr>
          <p:spPr>
            <a:xfrm>
              <a:off x="6322035" y="3103204"/>
              <a:ext cx="1920218" cy="101245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solidFill>
                    <a:schemeClr val="accent1"/>
                  </a:solidFill>
                  <a:latin typeface="Segoe UI Semibold" charset="0"/>
                  <a:ea typeface="Segoe UI Semibold" charset="0"/>
                  <a:cs typeface="Segoe UI Semibold" charset="0"/>
                </a:rPr>
                <a:t>10x</a:t>
              </a:r>
            </a:p>
          </p:txBody>
        </p:sp>
        <p:sp>
          <p:nvSpPr>
            <p:cNvPr id="6" name="TextBox 5"/>
            <p:cNvSpPr txBox="1"/>
            <p:nvPr/>
          </p:nvSpPr>
          <p:spPr>
            <a:xfrm>
              <a:off x="6347881" y="2125677"/>
              <a:ext cx="1737341" cy="483216"/>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latin typeface="Segoe UI Semibold" charset="0"/>
                  <a:ea typeface="Segoe UI Semibold" charset="0"/>
                  <a:cs typeface="Segoe UI Semibold" charset="0"/>
                </a:rPr>
                <a:t>Easy </a:t>
              </a:r>
              <a:br>
                <a:rPr lang="en-GB" sz="2000" b="1" dirty="0">
                  <a:latin typeface="Segoe UI Semibold" charset="0"/>
                  <a:ea typeface="Segoe UI Semibold" charset="0"/>
                  <a:cs typeface="Segoe UI Semibold" charset="0"/>
                </a:rPr>
              </a:br>
              <a:r>
                <a:rPr lang="en-GB" sz="2000" b="1" dirty="0">
                  <a:latin typeface="Segoe UI Semibold" charset="0"/>
                  <a:ea typeface="Segoe UI Semibold" charset="0"/>
                  <a:cs typeface="Segoe UI Semibold" charset="0"/>
                </a:rPr>
                <a:t>adoption: </a:t>
              </a:r>
            </a:p>
          </p:txBody>
        </p:sp>
        <p:sp>
          <p:nvSpPr>
            <p:cNvPr id="19" name="TextBox 18"/>
            <p:cNvSpPr txBox="1"/>
            <p:nvPr/>
          </p:nvSpPr>
          <p:spPr>
            <a:xfrm>
              <a:off x="634788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7" name="Group 6"/>
          <p:cNvGrpSpPr/>
          <p:nvPr/>
        </p:nvGrpSpPr>
        <p:grpSpPr>
          <a:xfrm>
            <a:off x="9601200" y="2361379"/>
            <a:ext cx="1997200" cy="2846102"/>
            <a:chOff x="9090795" y="2125677"/>
            <a:chExt cx="2037248" cy="2553398"/>
          </a:xfrm>
        </p:grpSpPr>
        <p:sp>
          <p:nvSpPr>
            <p:cNvPr id="20" name="TextBox 19"/>
            <p:cNvSpPr txBox="1"/>
            <p:nvPr/>
          </p:nvSpPr>
          <p:spPr>
            <a:xfrm>
              <a:off x="9090795" y="3103204"/>
              <a:ext cx="1920218" cy="1012453"/>
            </a:xfrm>
            <a:prstGeom prst="rect">
              <a:avLst/>
            </a:prstGeom>
            <a:noFill/>
          </p:spPr>
          <p:txBody>
            <a:bodyPr wrap="square" lIns="0" tIns="0" rIns="0" bIns="0" rtlCol="0">
              <a:spAutoFit/>
            </a:bodyPr>
            <a:lstStyle/>
            <a:p>
              <a:pPr>
                <a:lnSpc>
                  <a:spcPts val="8823"/>
                </a:lnSpc>
                <a:spcBef>
                  <a:spcPts val="490"/>
                </a:spcBef>
                <a:spcAft>
                  <a:spcPts val="980"/>
                </a:spcAft>
              </a:pPr>
              <a:r>
                <a:rPr lang="en-GB" sz="8725" b="1" dirty="0">
                  <a:solidFill>
                    <a:schemeClr val="accent1"/>
                  </a:solidFill>
                  <a:latin typeface="Segoe UI Semibold" charset="0"/>
                  <a:ea typeface="Segoe UI Semibold" charset="0"/>
                  <a:cs typeface="Segoe UI Semibold" charset="0"/>
                </a:rPr>
                <a:t>50x</a:t>
              </a:r>
            </a:p>
          </p:txBody>
        </p:sp>
        <p:sp>
          <p:nvSpPr>
            <p:cNvPr id="21" name="TextBox 20"/>
            <p:cNvSpPr txBox="1"/>
            <p:nvPr/>
          </p:nvSpPr>
          <p:spPr>
            <a:xfrm>
              <a:off x="9116641" y="2125677"/>
              <a:ext cx="1737341" cy="483216"/>
            </a:xfrm>
            <a:prstGeom prst="rect">
              <a:avLst/>
            </a:prstGeom>
            <a:noFill/>
          </p:spPr>
          <p:txBody>
            <a:bodyPr wrap="square" lIns="0" tIns="0" rIns="0" bIns="0" rtlCol="0">
              <a:spAutoFit/>
            </a:bodyPr>
            <a:lstStyle/>
            <a:p>
              <a:pPr>
                <a:lnSpc>
                  <a:spcPts val="2117"/>
                </a:lnSpc>
                <a:spcBef>
                  <a:spcPts val="294"/>
                </a:spcBef>
                <a:spcAft>
                  <a:spcPts val="588"/>
                </a:spcAft>
              </a:pPr>
              <a:r>
                <a:rPr lang="en-GB" sz="2000" b="1" dirty="0">
                  <a:latin typeface="Segoe UI Semibold" charset="0"/>
                  <a:ea typeface="Segoe UI Semibold" charset="0"/>
                  <a:cs typeface="Segoe UI Semibold" charset="0"/>
                </a:rPr>
                <a:t>Native </a:t>
              </a:r>
              <a:br>
                <a:rPr lang="en-GB" sz="2000" b="1" dirty="0">
                  <a:latin typeface="Segoe UI Semibold" charset="0"/>
                  <a:ea typeface="Segoe UI Semibold" charset="0"/>
                  <a:cs typeface="Segoe UI Semibold" charset="0"/>
                </a:rPr>
              </a:br>
              <a:r>
                <a:rPr lang="en-GB" sz="2000" b="1" dirty="0">
                  <a:latin typeface="Segoe UI Semibold" charset="0"/>
                  <a:ea typeface="Segoe UI Semibold" charset="0"/>
                  <a:cs typeface="Segoe UI Semibold" charset="0"/>
                </a:rPr>
                <a:t>compilation: </a:t>
              </a:r>
            </a:p>
          </p:txBody>
        </p:sp>
        <p:sp>
          <p:nvSpPr>
            <p:cNvPr id="22" name="TextBox 21"/>
            <p:cNvSpPr txBox="1"/>
            <p:nvPr/>
          </p:nvSpPr>
          <p:spPr>
            <a:xfrm>
              <a:off x="9116641" y="4495939"/>
              <a:ext cx="2011402" cy="183136"/>
            </a:xfrm>
            <a:prstGeom prst="rect">
              <a:avLst/>
            </a:prstGeom>
            <a:noFill/>
          </p:spPr>
          <p:txBody>
            <a:bodyPr wrap="square" lIns="0" tIns="0" rIns="0" bIns="0" rtlCol="0">
              <a:spAutoFit/>
            </a:bodyPr>
            <a:lstStyle/>
            <a:p>
              <a:pPr>
                <a:lnSpc>
                  <a:spcPts val="1412"/>
                </a:lnSpc>
                <a:spcBef>
                  <a:spcPts val="294"/>
                </a:spcBef>
                <a:spcAft>
                  <a:spcPts val="588"/>
                </a:spcAft>
              </a:pPr>
              <a:r>
                <a:rPr lang="en-GB" sz="1176" b="1" dirty="0">
                  <a:latin typeface="Segoe UI Semibold" charset="0"/>
                  <a:ea typeface="Segoe UI Semibold" charset="0"/>
                  <a:cs typeface="Segoe UI Semibold" charset="0"/>
                </a:rPr>
                <a:t>Chart caption goes here</a:t>
              </a:r>
            </a:p>
          </p:txBody>
        </p:sp>
      </p:grpSp>
      <p:grpSp>
        <p:nvGrpSpPr>
          <p:cNvPr id="44" name="Group 43"/>
          <p:cNvGrpSpPr/>
          <p:nvPr/>
        </p:nvGrpSpPr>
        <p:grpSpPr>
          <a:xfrm>
            <a:off x="3276601" y="2123415"/>
            <a:ext cx="2819400" cy="3505200"/>
            <a:chOff x="3383628" y="3222945"/>
            <a:chExt cx="2240280" cy="2240280"/>
          </a:xfrm>
        </p:grpSpPr>
        <p:sp>
          <p:nvSpPr>
            <p:cNvPr id="33" name="Rectangle 32"/>
            <p:cNvSpPr>
              <a:spLocks/>
            </p:cNvSpPr>
            <p:nvPr/>
          </p:nvSpPr>
          <p:spPr bwMode="auto">
            <a:xfrm>
              <a:off x="3383628" y="3222945"/>
              <a:ext cx="2240280" cy="2240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2"/>
                </a:solidFill>
                <a:ea typeface="Segoe UI" pitchFamily="34" charset="0"/>
                <a:cs typeface="Segoe UI" pitchFamily="34" charset="0"/>
              </a:endParaRPr>
            </a:p>
          </p:txBody>
        </p:sp>
        <p:sp>
          <p:nvSpPr>
            <p:cNvPr id="34" name="TextBox 33"/>
            <p:cNvSpPr txBox="1"/>
            <p:nvPr/>
          </p:nvSpPr>
          <p:spPr>
            <a:xfrm>
              <a:off x="3596470" y="3375035"/>
              <a:ext cx="1798816" cy="565540"/>
            </a:xfrm>
            <a:prstGeom prst="rect">
              <a:avLst/>
            </a:prstGeom>
            <a:noFill/>
          </p:spPr>
          <p:txBody>
            <a:bodyPr wrap="square" lIns="0" tIns="0" rIns="0" bIns="0" rtlCol="0">
              <a:spAutoFit/>
            </a:bodyPr>
            <a:lstStyle/>
            <a:p>
              <a:pPr>
                <a:lnSpc>
                  <a:spcPts val="1961"/>
                </a:lnSpc>
                <a:spcBef>
                  <a:spcPts val="294"/>
                </a:spcBef>
                <a:spcAft>
                  <a:spcPts val="588"/>
                </a:spcAft>
              </a:pPr>
              <a:r>
                <a:rPr lang="en-GB" sz="2000" b="1" dirty="0">
                  <a:solidFill>
                    <a:schemeClr val="bg2"/>
                  </a:solidFill>
                  <a:latin typeface="Segoe UI Semibold" charset="0"/>
                  <a:ea typeface="Segoe UI Semibold" charset="0"/>
                  <a:cs typeface="Segoe UI Semibold" charset="0"/>
                </a:rPr>
                <a:t>Insert chart text here</a:t>
              </a:r>
            </a:p>
            <a:p>
              <a:pPr>
                <a:lnSpc>
                  <a:spcPts val="1961"/>
                </a:lnSpc>
                <a:spcBef>
                  <a:spcPts val="294"/>
                </a:spcBef>
                <a:spcAft>
                  <a:spcPts val="588"/>
                </a:spcAft>
              </a:pPr>
              <a:r>
                <a:rPr lang="en-GB" sz="2000" b="1" dirty="0">
                  <a:solidFill>
                    <a:schemeClr val="bg2"/>
                  </a:solidFill>
                  <a:latin typeface="Segoe UI Semibold" charset="0"/>
                  <a:ea typeface="Segoe UI Semibold" charset="0"/>
                  <a:cs typeface="Segoe UI Semibold" charset="0"/>
                </a:rPr>
                <a:t>2nd line</a:t>
              </a:r>
            </a:p>
          </p:txBody>
        </p:sp>
        <p:sp>
          <p:nvSpPr>
            <p:cNvPr id="35" name="Rectangle 34"/>
            <p:cNvSpPr/>
            <p:nvPr/>
          </p:nvSpPr>
          <p:spPr bwMode="auto">
            <a:xfrm>
              <a:off x="3604360" y="4125476"/>
              <a:ext cx="1798816" cy="5246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Segoe 12pt</a:t>
              </a:r>
            </a:p>
          </p:txBody>
        </p:sp>
        <p:sp>
          <p:nvSpPr>
            <p:cNvPr id="36" name="Rectangle 35"/>
            <p:cNvSpPr/>
            <p:nvPr/>
          </p:nvSpPr>
          <p:spPr bwMode="auto">
            <a:xfrm>
              <a:off x="3604360" y="4801654"/>
              <a:ext cx="1798816" cy="4714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Segoe 12pt</a:t>
              </a:r>
            </a:p>
          </p:txBody>
        </p:sp>
      </p:grpSp>
      <p:pic>
        <p:nvPicPr>
          <p:cNvPr id="39" name="Picture 38"/>
          <p:cNvPicPr>
            <a:picLocks noChangeAspect="1"/>
          </p:cNvPicPr>
          <p:nvPr/>
        </p:nvPicPr>
        <p:blipFill>
          <a:blip r:embed="rId3">
            <a:duotone>
              <a:schemeClr val="accent2">
                <a:shade val="45000"/>
                <a:satMod val="135000"/>
              </a:schemeClr>
              <a:prstClr val="white"/>
            </a:duotone>
          </a:blip>
          <a:stretch>
            <a:fillRect/>
          </a:stretch>
        </p:blipFill>
        <p:spPr>
          <a:xfrm>
            <a:off x="455862" y="3345259"/>
            <a:ext cx="1419339" cy="1182783"/>
          </a:xfrm>
          <a:prstGeom prst="rect">
            <a:avLst/>
          </a:prstGeom>
        </p:spPr>
      </p:pic>
      <p:pic>
        <p:nvPicPr>
          <p:cNvPr id="41" name="Picture 40"/>
          <p:cNvPicPr>
            <a:picLocks noChangeAspect="1"/>
          </p:cNvPicPr>
          <p:nvPr/>
        </p:nvPicPr>
        <p:blipFill>
          <a:blip r:embed="rId4">
            <a:duotone>
              <a:schemeClr val="accent2">
                <a:shade val="45000"/>
                <a:satMod val="135000"/>
              </a:schemeClr>
              <a:prstClr val="white"/>
            </a:duotone>
          </a:blip>
          <a:stretch>
            <a:fillRect/>
          </a:stretch>
        </p:blipFill>
        <p:spPr>
          <a:xfrm>
            <a:off x="2187926" y="3703817"/>
            <a:ext cx="821723" cy="199206"/>
          </a:xfrm>
          <a:prstGeom prst="rect">
            <a:avLst/>
          </a:prstGeom>
        </p:spPr>
      </p:pic>
    </p:spTree>
    <p:extLst>
      <p:ext uri="{BB962C8B-B14F-4D97-AF65-F5344CB8AC3E}">
        <p14:creationId xmlns:p14="http://schemas.microsoft.com/office/powerpoint/2010/main" val="3528360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3" name="Picture 2">
            <a:extLst>
              <a:ext uri="{FF2B5EF4-FFF2-40B4-BE49-F238E27FC236}">
                <a16:creationId xmlns:a16="http://schemas.microsoft.com/office/drawing/2014/main" id="{C1543CCB-8804-47C8-AF5A-B5832CABC5DC}"/>
              </a:ext>
            </a:extLst>
          </p:cNvPr>
          <p:cNvPicPr>
            <a:picLocks noChangeAspect="1"/>
          </p:cNvPicPr>
          <p:nvPr/>
        </p:nvPicPr>
        <p:blipFill>
          <a:blip r:embed="rId3"/>
          <a:stretch>
            <a:fillRect/>
          </a:stretch>
        </p:blipFill>
        <p:spPr>
          <a:xfrm>
            <a:off x="960549" y="1470108"/>
            <a:ext cx="10270901" cy="5337158"/>
          </a:xfrm>
          <a:prstGeom prst="rect">
            <a:avLst/>
          </a:prstGeom>
        </p:spPr>
      </p:pic>
    </p:spTree>
    <p:extLst>
      <p:ext uri="{BB962C8B-B14F-4D97-AF65-F5344CB8AC3E}">
        <p14:creationId xmlns:p14="http://schemas.microsoft.com/office/powerpoint/2010/main" val="22507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28pt Segoe UI Semibold</a:t>
            </a:r>
            <a:endParaRPr lang="en-US" dirty="0"/>
          </a:p>
        </p:txBody>
      </p:sp>
      <p:grpSp>
        <p:nvGrpSpPr>
          <p:cNvPr id="2" name="Group 1"/>
          <p:cNvGrpSpPr/>
          <p:nvPr/>
        </p:nvGrpSpPr>
        <p:grpSpPr>
          <a:xfrm>
            <a:off x="458553" y="1051561"/>
            <a:ext cx="11276247" cy="5044440"/>
            <a:chOff x="458553" y="743448"/>
            <a:chExt cx="11155391" cy="5615117"/>
          </a:xfrm>
        </p:grpSpPr>
        <p:grpSp>
          <p:nvGrpSpPr>
            <p:cNvPr id="11" name="Group 10"/>
            <p:cNvGrpSpPr/>
            <p:nvPr/>
          </p:nvGrpSpPr>
          <p:grpSpPr>
            <a:xfrm>
              <a:off x="458553" y="879193"/>
              <a:ext cx="5517928" cy="5479372"/>
              <a:chOff x="467747" y="896325"/>
              <a:chExt cx="5628574" cy="5589245"/>
            </a:xfrm>
            <a:solidFill>
              <a:schemeClr val="accent3"/>
            </a:solidFill>
          </p:grpSpPr>
          <p:sp>
            <p:nvSpPr>
              <p:cNvPr id="12" name="Rectangle 11"/>
              <p:cNvSpPr/>
              <p:nvPr/>
            </p:nvSpPr>
            <p:spPr bwMode="auto">
              <a:xfrm>
                <a:off x="467747" y="896325"/>
                <a:ext cx="5628574" cy="5589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chemeClr val="tx1"/>
                  </a:solidFill>
                  <a:latin typeface="+mj-lt"/>
                </a:endParaRPr>
              </a:p>
            </p:txBody>
          </p:sp>
          <p:sp>
            <p:nvSpPr>
              <p:cNvPr id="13" name="TextBox 12"/>
              <p:cNvSpPr txBox="1"/>
              <p:nvPr/>
            </p:nvSpPr>
            <p:spPr>
              <a:xfrm>
                <a:off x="742065" y="1180967"/>
                <a:ext cx="4496415"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66%</a:t>
                </a:r>
              </a:p>
            </p:txBody>
          </p:sp>
          <p:sp>
            <p:nvSpPr>
              <p:cNvPr id="14" name="TextBox 13"/>
              <p:cNvSpPr txBox="1"/>
              <p:nvPr/>
            </p:nvSpPr>
            <p:spPr>
              <a:xfrm>
                <a:off x="760719" y="2744096"/>
                <a:ext cx="4381122" cy="629037"/>
              </a:xfrm>
              <a:prstGeom prst="rect">
                <a:avLst/>
              </a:prstGeom>
              <a:noFill/>
            </p:spPr>
            <p:txBody>
              <a:bodyPr wrap="square" lIns="0" tIns="0" rIns="0" bIns="0" rtlCol="0">
                <a:spAutoFit/>
              </a:bodyPr>
              <a:lstStyle/>
              <a:p>
                <a:pPr>
                  <a:lnSpc>
                    <a:spcPct val="90000"/>
                  </a:lnSpc>
                  <a:spcAft>
                    <a:spcPts val="588"/>
                  </a:spcAft>
                </a:pPr>
                <a:r>
                  <a:rPr lang="pt-BR" sz="2000">
                    <a:solidFill>
                      <a:schemeClr val="bg2"/>
                    </a:solidFill>
                  </a:rPr>
                  <a:t>rutrum</a:t>
                </a:r>
                <a:r>
                  <a:rPr lang="pt-BR" sz="2000" dirty="0">
                    <a:solidFill>
                      <a:schemeClr val="bg2"/>
                    </a:solidFill>
                  </a:rPr>
                  <a:t> </a:t>
                </a:r>
                <a:r>
                  <a:rPr lang="pt-BR" sz="2000" dirty="0" err="1">
                    <a:solidFill>
                      <a:schemeClr val="bg2"/>
                    </a:solidFill>
                  </a:rPr>
                  <a:t>lacinia</a:t>
                </a:r>
                <a:r>
                  <a:rPr lang="pt-BR" sz="2000" dirty="0">
                    <a:solidFill>
                      <a:schemeClr val="bg2"/>
                    </a:solidFill>
                  </a:rPr>
                  <a:t> nunc </a:t>
                </a:r>
                <a:r>
                  <a:rPr lang="pt-BR" sz="2000" dirty="0" err="1">
                    <a:solidFill>
                      <a:schemeClr val="bg2"/>
                    </a:solidFill>
                  </a:rPr>
                  <a:t>nec</a:t>
                </a:r>
                <a:r>
                  <a:rPr lang="pt-BR" sz="2000" dirty="0">
                    <a:solidFill>
                      <a:schemeClr val="bg2"/>
                    </a:solidFill>
                  </a:rPr>
                  <a:t> </a:t>
                </a:r>
                <a:r>
                  <a:rPr lang="pt-BR" sz="2000" dirty="0" err="1">
                    <a:solidFill>
                      <a:schemeClr val="bg2"/>
                    </a:solidFill>
                  </a:rPr>
                  <a:t>interdum</a:t>
                </a:r>
                <a:r>
                  <a:rPr lang="pt-BR" sz="2000" dirty="0">
                    <a:solidFill>
                      <a:schemeClr val="bg2"/>
                    </a:solidFill>
                  </a:rPr>
                  <a:t>, per </a:t>
                </a:r>
                <a:r>
                  <a:rPr lang="pt-BR" sz="2000" dirty="0" err="1">
                    <a:solidFill>
                      <a:schemeClr val="bg2"/>
                    </a:solidFill>
                  </a:rPr>
                  <a:t>inceptos</a:t>
                </a:r>
                <a:r>
                  <a:rPr lang="pt-BR" sz="2000" dirty="0">
                    <a:solidFill>
                      <a:schemeClr val="bg2"/>
                    </a:solidFill>
                  </a:rPr>
                  <a:t> </a:t>
                </a:r>
                <a:r>
                  <a:rPr lang="pt-BR" sz="2000" dirty="0" err="1">
                    <a:solidFill>
                      <a:schemeClr val="bg2"/>
                    </a:solidFill>
                  </a:rPr>
                  <a:t>himenaeos</a:t>
                </a:r>
                <a:endParaRPr lang="en-GB" sz="2000" b="1" dirty="0">
                  <a:solidFill>
                    <a:schemeClr val="bg2"/>
                  </a:solidFill>
                </a:endParaRPr>
              </a:p>
            </p:txBody>
          </p:sp>
          <p:sp>
            <p:nvSpPr>
              <p:cNvPr id="15" name="TextBox 14"/>
              <p:cNvSpPr txBox="1"/>
              <p:nvPr/>
            </p:nvSpPr>
            <p:spPr>
              <a:xfrm>
                <a:off x="742065" y="3906252"/>
                <a:ext cx="4946056" cy="1781472"/>
              </a:xfrm>
              <a:prstGeom prst="rect">
                <a:avLst/>
              </a:prstGeom>
              <a:noFill/>
            </p:spPr>
            <p:txBody>
              <a:bodyPr wrap="square" lIns="0" tIns="0" rIns="0" bIns="0" rtlCol="0">
                <a:spAutoFit/>
              </a:bodyPr>
              <a:lstStyle/>
              <a:p>
                <a:pPr>
                  <a:lnSpc>
                    <a:spcPct val="80000"/>
                  </a:lnSpc>
                  <a:spcAft>
                    <a:spcPts val="588"/>
                  </a:spcAft>
                </a:pPr>
                <a:r>
                  <a:rPr lang="en-US" sz="12744" b="1" dirty="0">
                    <a:solidFill>
                      <a:schemeClr val="bg2"/>
                    </a:solidFill>
                    <a:latin typeface="Segoe UI Semibold" charset="0"/>
                    <a:ea typeface="Segoe UI Semibold" charset="0"/>
                    <a:cs typeface="Segoe UI Semibold" charset="0"/>
                  </a:rPr>
                  <a:t>265B+</a:t>
                </a:r>
              </a:p>
            </p:txBody>
          </p:sp>
          <p:sp>
            <p:nvSpPr>
              <p:cNvPr id="16" name="TextBox 15"/>
              <p:cNvSpPr txBox="1"/>
              <p:nvPr/>
            </p:nvSpPr>
            <p:spPr>
              <a:xfrm>
                <a:off x="760719" y="5470317"/>
                <a:ext cx="4381122" cy="629037"/>
              </a:xfrm>
              <a:prstGeom prst="rect">
                <a:avLst/>
              </a:prstGeom>
              <a:noFill/>
            </p:spPr>
            <p:txBody>
              <a:bodyPr wrap="square" lIns="0" tIns="0" rIns="0" bIns="0" rtlCol="0">
                <a:spAutoFit/>
              </a:bodyPr>
              <a:lstStyle/>
              <a:p>
                <a:pPr>
                  <a:lnSpc>
                    <a:spcPct val="90000"/>
                  </a:lnSpc>
                  <a:spcAft>
                    <a:spcPts val="588"/>
                  </a:spcAft>
                </a:pPr>
                <a:r>
                  <a:rPr lang="it-IT" sz="2000">
                    <a:solidFill>
                      <a:schemeClr val="bg2"/>
                    </a:solidFill>
                  </a:rPr>
                  <a:t>aptent taciti sociosqu ad litora torquent per conubia nostra</a:t>
                </a:r>
                <a:endParaRPr lang="en-GB" sz="2000" dirty="0">
                  <a:solidFill>
                    <a:schemeClr val="bg2"/>
                  </a:solidFill>
                </a:endParaRPr>
              </a:p>
            </p:txBody>
          </p:sp>
        </p:grpSp>
        <p:grpSp>
          <p:nvGrpSpPr>
            <p:cNvPr id="17" name="Group 16"/>
            <p:cNvGrpSpPr/>
            <p:nvPr/>
          </p:nvGrpSpPr>
          <p:grpSpPr>
            <a:xfrm>
              <a:off x="6105972" y="743448"/>
              <a:ext cx="2689276" cy="2825018"/>
              <a:chOff x="6228404" y="757859"/>
              <a:chExt cx="2743200" cy="2881666"/>
            </a:xfrm>
            <a:solidFill>
              <a:schemeClr val="accent2"/>
            </a:solidFill>
          </p:grpSpPr>
          <p:sp>
            <p:nvSpPr>
              <p:cNvPr id="18" name="Rectangle 17"/>
              <p:cNvSpPr>
                <a:spLocks/>
              </p:cNvSpPr>
              <p:nvPr/>
            </p:nvSpPr>
            <p:spPr bwMode="auto">
              <a:xfrm>
                <a:off x="6228404" y="896325"/>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411281" y="757859"/>
                <a:ext cx="2560318"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#1</a:t>
                </a:r>
              </a:p>
            </p:txBody>
          </p:sp>
          <p:sp>
            <p:nvSpPr>
              <p:cNvPr id="19" name="TextBox 18"/>
              <p:cNvSpPr txBox="1"/>
              <p:nvPr/>
            </p:nvSpPr>
            <p:spPr>
              <a:xfrm>
                <a:off x="6451389" y="1828377"/>
                <a:ext cx="1808322" cy="419358"/>
              </a:xfrm>
              <a:prstGeom prst="rect">
                <a:avLst/>
              </a:prstGeom>
              <a:grpFill/>
            </p:spPr>
            <p:txBody>
              <a:bodyPr wrap="square" lIns="0" tIns="0" rIns="0" bIns="0" rtlCol="0">
                <a:spAutoFit/>
              </a:bodyPr>
              <a:lstStyle/>
              <a:p>
                <a:r>
                  <a:rPr lang="en-GB" sz="1200" dirty="0">
                    <a:latin typeface="Segoe UI" charset="0"/>
                    <a:ea typeface="Segoe UI" charset="0"/>
                    <a:cs typeface="Segoe UI" charset="0"/>
                  </a:rPr>
                  <a:t>libero </a:t>
                </a:r>
                <a:r>
                  <a:rPr lang="en-GB" sz="1200" dirty="0" err="1">
                    <a:latin typeface="Segoe UI" charset="0"/>
                    <a:ea typeface="Segoe UI" charset="0"/>
                    <a:cs typeface="Segoe UI" charset="0"/>
                  </a:rPr>
                  <a:t>interdum</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dignissim</a:t>
                </a:r>
                <a:r>
                  <a:rPr lang="en-GB" sz="1200" dirty="0">
                    <a:latin typeface="Segoe UI" charset="0"/>
                    <a:ea typeface="Segoe UI" charset="0"/>
                    <a:cs typeface="Segoe UI" charset="0"/>
                  </a:rPr>
                  <a:t> at porta libero</a:t>
                </a:r>
              </a:p>
            </p:txBody>
          </p:sp>
          <p:sp>
            <p:nvSpPr>
              <p:cNvPr id="21" name="TextBox 20"/>
              <p:cNvSpPr txBox="1"/>
              <p:nvPr/>
            </p:nvSpPr>
            <p:spPr>
              <a:xfrm>
                <a:off x="6411281" y="2025343"/>
                <a:ext cx="2285975" cy="1230846"/>
              </a:xfrm>
              <a:prstGeom prst="rect">
                <a:avLst/>
              </a:prstGeom>
              <a:noFill/>
            </p:spPr>
            <p:txBody>
              <a:bodyPr wrap="square" lIns="0" tIns="0" rIns="0" bIns="0" rtlCol="0">
                <a:spAutoFit/>
              </a:bodyPr>
              <a:lstStyle/>
              <a:p>
                <a:pPr>
                  <a:lnSpc>
                    <a:spcPct val="120000"/>
                  </a:lnSpc>
                </a:pPr>
                <a:r>
                  <a:rPr lang="en-GB" sz="6470" b="1" dirty="0">
                    <a:latin typeface="Segoe UI Semibold" charset="0"/>
                    <a:ea typeface="Segoe UI Semibold" charset="0"/>
                    <a:cs typeface="Segoe UI Semibold" charset="0"/>
                  </a:rPr>
                  <a:t>300k</a:t>
                </a:r>
              </a:p>
            </p:txBody>
          </p:sp>
          <p:sp>
            <p:nvSpPr>
              <p:cNvPr id="22" name="TextBox 21"/>
              <p:cNvSpPr txBox="1"/>
              <p:nvPr/>
            </p:nvSpPr>
            <p:spPr>
              <a:xfrm>
                <a:off x="6451389" y="3068245"/>
                <a:ext cx="2428744" cy="419358"/>
              </a:xfrm>
              <a:prstGeom prst="rect">
                <a:avLst/>
              </a:prstGeom>
              <a:noFill/>
            </p:spPr>
            <p:txBody>
              <a:bodyPr wrap="square" lIns="0" tIns="0" rIns="0" bIns="0" rtlCol="0">
                <a:spAutoFit/>
              </a:bodyPr>
              <a:lstStyle/>
              <a:p>
                <a:r>
                  <a:rPr lang="en-GB" sz="1200" dirty="0" err="1">
                    <a:latin typeface="Segoe UI" charset="0"/>
                    <a:ea typeface="Segoe UI" charset="0"/>
                    <a:cs typeface="Segoe UI" charset="0"/>
                  </a:rPr>
                  <a:t>vestibulum</a:t>
                </a:r>
                <a:r>
                  <a:rPr lang="en-GB" sz="1200" dirty="0">
                    <a:latin typeface="Segoe UI" charset="0"/>
                    <a:ea typeface="Segoe UI" charset="0"/>
                    <a:cs typeface="Segoe UI" charset="0"/>
                  </a:rPr>
                  <a:t> nisi, </a:t>
                </a:r>
                <a:r>
                  <a:rPr lang="en-GB" sz="1200" dirty="0" err="1">
                    <a:latin typeface="Segoe UI" charset="0"/>
                    <a:ea typeface="Segoe UI" charset="0"/>
                    <a:cs typeface="Segoe UI" charset="0"/>
                  </a:rPr>
                  <a:t>hendrerit</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tempor</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tellus</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adipiscing</a:t>
                </a:r>
                <a:r>
                  <a:rPr lang="en-GB" sz="1200" dirty="0">
                    <a:latin typeface="Segoe UI" charset="0"/>
                    <a:ea typeface="Segoe UI" charset="0"/>
                    <a:cs typeface="Segoe UI" charset="0"/>
                  </a:rPr>
                  <a:t> </a:t>
                </a:r>
                <a:r>
                  <a:rPr lang="en-GB" sz="1200" dirty="0" err="1">
                    <a:latin typeface="Segoe UI" charset="0"/>
                    <a:ea typeface="Segoe UI" charset="0"/>
                    <a:cs typeface="Segoe UI" charset="0"/>
                  </a:rPr>
                  <a:t>vel</a:t>
                </a:r>
                <a:endParaRPr lang="en-GB" sz="1200" dirty="0">
                  <a:latin typeface="Segoe UI" charset="0"/>
                  <a:ea typeface="Segoe UI" charset="0"/>
                  <a:cs typeface="Segoe UI" charset="0"/>
                </a:endParaRPr>
              </a:p>
            </p:txBody>
          </p:sp>
        </p:grpSp>
        <p:grpSp>
          <p:nvGrpSpPr>
            <p:cNvPr id="23" name="Group 22"/>
            <p:cNvGrpSpPr/>
            <p:nvPr/>
          </p:nvGrpSpPr>
          <p:grpSpPr>
            <a:xfrm>
              <a:off x="8924670" y="743448"/>
              <a:ext cx="2689274" cy="2825018"/>
              <a:chOff x="9103627" y="757859"/>
              <a:chExt cx="2743200" cy="2881666"/>
            </a:xfrm>
          </p:grpSpPr>
          <p:sp>
            <p:nvSpPr>
              <p:cNvPr id="24" name="Rectangle 23"/>
              <p:cNvSpPr>
                <a:spLocks/>
              </p:cNvSpPr>
              <p:nvPr/>
            </p:nvSpPr>
            <p:spPr bwMode="auto">
              <a:xfrm>
                <a:off x="9103627" y="896325"/>
                <a:ext cx="2743200" cy="274320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286504" y="1808376"/>
                <a:ext cx="2560292" cy="419358"/>
              </a:xfrm>
              <a:prstGeom prst="rect">
                <a:avLst/>
              </a:prstGeom>
              <a:noFill/>
            </p:spPr>
            <p:txBody>
              <a:bodyPr wrap="square" lIns="0" tIns="0" rIns="0" bIns="0" rtlCol="0">
                <a:spAutoFit/>
              </a:bodyPr>
              <a:lstStyle/>
              <a:p>
                <a:r>
                  <a:rPr lang="fr-FR" sz="1200" dirty="0">
                    <a:solidFill>
                      <a:schemeClr val="bg2"/>
                    </a:solidFill>
                  </a:rPr>
                  <a:t>dis </a:t>
                </a:r>
                <a:r>
                  <a:rPr lang="fr-FR" sz="1200" dirty="0" err="1">
                    <a:solidFill>
                      <a:schemeClr val="bg2"/>
                    </a:solidFill>
                  </a:rPr>
                  <a:t>parturient</a:t>
                </a:r>
                <a:r>
                  <a:rPr lang="fr-FR" sz="1200" dirty="0">
                    <a:solidFill>
                      <a:schemeClr val="bg2"/>
                    </a:solidFill>
                  </a:rPr>
                  <a:t> montes, </a:t>
                </a:r>
                <a:r>
                  <a:rPr lang="fr-FR" sz="1200" dirty="0" err="1">
                    <a:solidFill>
                      <a:schemeClr val="bg2"/>
                    </a:solidFill>
                  </a:rPr>
                  <a:t>nascetur</a:t>
                </a:r>
                <a:r>
                  <a:rPr lang="fr-FR" sz="1200" dirty="0">
                    <a:solidFill>
                      <a:schemeClr val="bg2"/>
                    </a:solidFill>
                  </a:rPr>
                  <a:t> </a:t>
                </a:r>
                <a:r>
                  <a:rPr lang="fr-FR" sz="1200" dirty="0" err="1">
                    <a:solidFill>
                      <a:schemeClr val="bg2"/>
                    </a:solidFill>
                  </a:rPr>
                  <a:t>ridiculus</a:t>
                </a:r>
                <a:r>
                  <a:rPr lang="fr-FR" sz="1200" dirty="0">
                    <a:solidFill>
                      <a:schemeClr val="bg2"/>
                    </a:solidFill>
                  </a:rPr>
                  <a:t> mus</a:t>
                </a:r>
                <a:endParaRPr lang="en-GB" sz="1200" b="1" dirty="0">
                  <a:solidFill>
                    <a:schemeClr val="bg2"/>
                  </a:solidFill>
                </a:endParaRPr>
              </a:p>
            </p:txBody>
          </p:sp>
          <p:sp>
            <p:nvSpPr>
              <p:cNvPr id="26" name="TextBox 25"/>
              <p:cNvSpPr txBox="1"/>
              <p:nvPr/>
            </p:nvSpPr>
            <p:spPr>
              <a:xfrm>
                <a:off x="9286504" y="757859"/>
                <a:ext cx="1796421"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50%</a:t>
                </a:r>
              </a:p>
            </p:txBody>
          </p:sp>
          <p:sp>
            <p:nvSpPr>
              <p:cNvPr id="27" name="TextBox 26"/>
              <p:cNvSpPr txBox="1"/>
              <p:nvPr/>
            </p:nvSpPr>
            <p:spPr>
              <a:xfrm>
                <a:off x="9286504" y="1997361"/>
                <a:ext cx="2285975"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75%</a:t>
                </a:r>
              </a:p>
            </p:txBody>
          </p:sp>
          <p:sp>
            <p:nvSpPr>
              <p:cNvPr id="28" name="TextBox 27"/>
              <p:cNvSpPr txBox="1"/>
              <p:nvPr/>
            </p:nvSpPr>
            <p:spPr>
              <a:xfrm>
                <a:off x="9286504" y="3088881"/>
                <a:ext cx="2560292" cy="419358"/>
              </a:xfrm>
              <a:prstGeom prst="rect">
                <a:avLst/>
              </a:prstGeom>
              <a:noFill/>
            </p:spPr>
            <p:txBody>
              <a:bodyPr wrap="square" lIns="0" tIns="0" rIns="0" bIns="0" rtlCol="0">
                <a:spAutoFit/>
              </a:bodyPr>
              <a:lstStyle/>
              <a:p>
                <a:r>
                  <a:rPr lang="en-GB" sz="1200" dirty="0" err="1">
                    <a:solidFill>
                      <a:schemeClr val="bg2"/>
                    </a:solidFill>
                  </a:rPr>
                  <a:t>Aliquam</a:t>
                </a:r>
                <a:r>
                  <a:rPr lang="en-GB" sz="1200" dirty="0">
                    <a:solidFill>
                      <a:schemeClr val="bg2"/>
                    </a:solidFill>
                  </a:rPr>
                  <a:t> </a:t>
                </a:r>
                <a:r>
                  <a:rPr lang="en-GB" sz="1200" dirty="0" err="1">
                    <a:solidFill>
                      <a:schemeClr val="bg2"/>
                    </a:solidFill>
                  </a:rPr>
                  <a:t>sed</a:t>
                </a:r>
                <a:r>
                  <a:rPr lang="en-GB" sz="1200" dirty="0">
                    <a:solidFill>
                      <a:schemeClr val="bg2"/>
                    </a:solidFill>
                  </a:rPr>
                  <a:t> </a:t>
                </a:r>
                <a:r>
                  <a:rPr lang="en-GB" sz="1200" dirty="0" err="1">
                    <a:solidFill>
                      <a:schemeClr val="bg2"/>
                    </a:solidFill>
                  </a:rPr>
                  <a:t>venenatis</a:t>
                </a:r>
                <a:r>
                  <a:rPr lang="en-GB" sz="1200" dirty="0">
                    <a:solidFill>
                      <a:schemeClr val="bg2"/>
                    </a:solidFill>
                  </a:rPr>
                  <a:t> </a:t>
                </a:r>
                <a:r>
                  <a:rPr lang="en-GB" sz="1200" dirty="0" err="1">
                    <a:solidFill>
                      <a:schemeClr val="bg2"/>
                    </a:solidFill>
                  </a:rPr>
                  <a:t>erat</a:t>
                </a:r>
                <a:r>
                  <a:rPr lang="en-GB" sz="1200" dirty="0">
                    <a:solidFill>
                      <a:schemeClr val="bg2"/>
                    </a:solidFill>
                  </a:rPr>
                  <a:t>, in </a:t>
                </a:r>
                <a:r>
                  <a:rPr lang="en-GB" sz="1200" dirty="0" err="1">
                    <a:solidFill>
                      <a:schemeClr val="bg2"/>
                    </a:solidFill>
                  </a:rPr>
                  <a:t>ullamcorper</a:t>
                </a:r>
                <a:r>
                  <a:rPr lang="en-GB" sz="1200" dirty="0">
                    <a:solidFill>
                      <a:schemeClr val="bg2"/>
                    </a:solidFill>
                  </a:rPr>
                  <a:t> </a:t>
                </a:r>
                <a:r>
                  <a:rPr lang="en-GB" sz="1200" dirty="0" err="1">
                    <a:solidFill>
                      <a:schemeClr val="bg2"/>
                    </a:solidFill>
                  </a:rPr>
                  <a:t>nibh</a:t>
                </a:r>
                <a:endParaRPr lang="en-GB" sz="1200" b="1" dirty="0">
                  <a:solidFill>
                    <a:schemeClr val="bg2"/>
                  </a:solidFill>
                </a:endParaRPr>
              </a:p>
            </p:txBody>
          </p:sp>
        </p:grpSp>
        <p:sp>
          <p:nvSpPr>
            <p:cNvPr id="29" name="Rectangle 28"/>
            <p:cNvSpPr>
              <a:spLocks/>
            </p:cNvSpPr>
            <p:nvPr/>
          </p:nvSpPr>
          <p:spPr bwMode="auto">
            <a:xfrm>
              <a:off x="8915474" y="3668017"/>
              <a:ext cx="2689274" cy="2689274"/>
            </a:xfrm>
            <a:prstGeom prst="rect">
              <a:avLst/>
            </a:prstGeom>
            <a:solidFill>
              <a:srgbClr val="95C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r>
                <a:rPr lang="en-GB" sz="1200" kern="1000" spc="-29" dirty="0" err="1">
                  <a:solidFill>
                    <a:schemeClr val="tx1"/>
                  </a:solidFill>
                </a:rPr>
                <a:t>vulputate</a:t>
              </a:r>
              <a:r>
                <a:rPr lang="en-GB" sz="1200" kern="1000" spc="-29" dirty="0">
                  <a:solidFill>
                    <a:schemeClr val="tx1"/>
                  </a:solidFill>
                </a:rPr>
                <a:t> </a:t>
              </a:r>
              <a:r>
                <a:rPr lang="en-GB" sz="1200" kern="1000" spc="-29" dirty="0" err="1">
                  <a:solidFill>
                    <a:schemeClr val="tx1"/>
                  </a:solidFill>
                </a:rPr>
                <a:t>nunc</a:t>
              </a:r>
              <a:r>
                <a:rPr lang="en-GB" sz="1200" kern="1000" spc="-29" dirty="0">
                  <a:solidFill>
                    <a:schemeClr val="tx1"/>
                  </a:solidFill>
                </a:rPr>
                <a:t>, in </a:t>
              </a:r>
              <a:r>
                <a:rPr lang="en-GB" sz="1200" kern="1000" spc="-29" dirty="0" err="1">
                  <a:solidFill>
                    <a:schemeClr val="tx1"/>
                  </a:solidFill>
                </a:rPr>
                <a:t>viverra</a:t>
              </a:r>
              <a:r>
                <a:rPr lang="en-GB" sz="1200" kern="1000" spc="-29" dirty="0">
                  <a:solidFill>
                    <a:schemeClr val="tx1"/>
                  </a:solidFill>
                </a:rPr>
                <a:t> </a:t>
              </a:r>
            </a:p>
            <a:p>
              <a:r>
                <a:rPr lang="en-GB" sz="1200" kern="1000" spc="-29" dirty="0" err="1">
                  <a:solidFill>
                    <a:schemeClr val="tx1"/>
                  </a:solidFill>
                </a:rPr>
                <a:t>arcu</a:t>
              </a:r>
              <a:r>
                <a:rPr lang="en-GB" sz="1200" kern="1000" spc="-29" dirty="0">
                  <a:solidFill>
                    <a:schemeClr val="tx1"/>
                  </a:solidFill>
                </a:rPr>
                <a:t> </a:t>
              </a:r>
              <a:r>
                <a:rPr lang="en-GB" sz="1200" kern="1000" spc="-29" dirty="0" err="1">
                  <a:solidFill>
                    <a:schemeClr val="tx1"/>
                  </a:solidFill>
                </a:rPr>
                <a:t>lacinia</a:t>
              </a:r>
              <a:r>
                <a:rPr lang="en-GB" sz="1200" kern="1000" spc="-29" dirty="0">
                  <a:solidFill>
                    <a:schemeClr val="tx1"/>
                  </a:solidFill>
                </a:rPr>
                <a:t> </a:t>
              </a:r>
              <a:r>
                <a:rPr lang="en-GB" sz="1200" kern="1000" spc="-29" dirty="0" err="1">
                  <a:solidFill>
                    <a:schemeClr val="tx1"/>
                  </a:solidFill>
                </a:rPr>
                <a:t>sollicitudin</a:t>
              </a:r>
              <a:endParaRPr lang="en-GB" sz="1200" kern="1000" spc="-29" dirty="0">
                <a:solidFill>
                  <a:schemeClr val="tx1"/>
                </a:solidFill>
              </a:endParaRPr>
            </a:p>
            <a:p>
              <a:r>
                <a:rPr lang="en-GB" sz="1200" kern="1000" spc="-29" dirty="0" err="1">
                  <a:solidFill>
                    <a:schemeClr val="tx1"/>
                  </a:solidFill>
                </a:rPr>
                <a:t>pulvinar</a:t>
              </a:r>
              <a:r>
                <a:rPr lang="en-GB" sz="1200" kern="1000" spc="-29" dirty="0">
                  <a:solidFill>
                    <a:schemeClr val="tx1"/>
                  </a:solidFill>
                </a:rPr>
                <a:t> </a:t>
              </a:r>
              <a:r>
                <a:rPr lang="en-GB" sz="1200" kern="1000" spc="-29" dirty="0" err="1">
                  <a:solidFill>
                    <a:schemeClr val="tx1"/>
                  </a:solidFill>
                </a:rPr>
                <a:t>vestibulum</a:t>
              </a:r>
              <a:r>
                <a:rPr lang="en-GB" sz="1200" kern="1000" spc="-29" dirty="0">
                  <a:solidFill>
                    <a:schemeClr val="tx1"/>
                  </a:solidFill>
                </a:rPr>
                <a:t> </a:t>
              </a:r>
              <a:r>
                <a:rPr lang="en-GB" sz="1200" kern="1000" spc="-29" dirty="0" err="1">
                  <a:solidFill>
                    <a:schemeClr val="tx1"/>
                  </a:solidFill>
                </a:rPr>
                <a:t>justo</a:t>
              </a:r>
              <a:endParaRPr lang="en-GB" sz="1200" kern="1000" spc="-29" dirty="0">
                <a:solidFill>
                  <a:schemeClr val="tx1"/>
                </a:solidFill>
              </a:endParaRPr>
            </a:p>
            <a:p>
              <a:r>
                <a:rPr lang="en-GB" sz="1200" kern="1000" spc="-29" dirty="0" err="1">
                  <a:solidFill>
                    <a:schemeClr val="tx1"/>
                  </a:solidFill>
                </a:rPr>
                <a:t>donec</a:t>
              </a:r>
              <a:r>
                <a:rPr lang="en-GB" sz="1200" kern="1000" spc="-29" dirty="0">
                  <a:solidFill>
                    <a:schemeClr val="tx1"/>
                  </a:solidFill>
                </a:rPr>
                <a:t> </a:t>
              </a:r>
              <a:r>
                <a:rPr lang="en-GB" sz="1200" kern="1000" spc="-29" dirty="0" err="1">
                  <a:solidFill>
                    <a:schemeClr val="tx1"/>
                  </a:solidFill>
                </a:rPr>
                <a:t>pharetra</a:t>
              </a:r>
              <a:r>
                <a:rPr lang="en-GB" sz="1200" kern="1000" spc="-29" dirty="0">
                  <a:solidFill>
                    <a:schemeClr val="tx1"/>
                  </a:solidFill>
                </a:rPr>
                <a:t>, </a:t>
              </a:r>
              <a:r>
                <a:rPr lang="en-GB" sz="1200" kern="1000" spc="-29" dirty="0" err="1">
                  <a:solidFill>
                    <a:schemeClr val="tx1"/>
                  </a:solidFill>
                </a:rPr>
                <a:t>justo</a:t>
              </a:r>
              <a:r>
                <a:rPr lang="en-GB" sz="1200" kern="1000" spc="-29" dirty="0">
                  <a:solidFill>
                    <a:schemeClr val="tx1"/>
                  </a:solidFill>
                </a:rPr>
                <a:t> in </a:t>
              </a:r>
              <a:r>
                <a:rPr lang="en-GB" sz="1200" kern="1000" spc="-29" dirty="0" err="1">
                  <a:solidFill>
                    <a:schemeClr val="tx1"/>
                  </a:solidFill>
                </a:rPr>
                <a:t>sodales</a:t>
              </a:r>
              <a:r>
                <a:rPr lang="en-GB" sz="1200" kern="1000" spc="-29" dirty="0">
                  <a:solidFill>
                    <a:schemeClr val="tx1"/>
                  </a:solidFill>
                </a:rPr>
                <a:t> </a:t>
              </a:r>
            </a:p>
            <a:p>
              <a:r>
                <a:rPr lang="en-GB" sz="1200" kern="1000" spc="-29" dirty="0" err="1">
                  <a:solidFill>
                    <a:schemeClr val="tx1"/>
                  </a:solidFill>
                </a:rPr>
                <a:t>tristique</a:t>
              </a:r>
              <a:r>
                <a:rPr lang="en-GB" sz="1200" kern="1000" spc="-29" dirty="0">
                  <a:solidFill>
                    <a:schemeClr val="tx1"/>
                  </a:solidFill>
                </a:rPr>
                <a:t>, </a:t>
              </a:r>
              <a:r>
                <a:rPr lang="en-GB" sz="1200" kern="1000" spc="-29" dirty="0" err="1">
                  <a:solidFill>
                    <a:schemeClr val="tx1"/>
                  </a:solidFill>
                </a:rPr>
                <a:t>sapien</a:t>
              </a:r>
              <a:r>
                <a:rPr lang="en-GB" sz="1200" kern="1000" spc="-29" dirty="0">
                  <a:solidFill>
                    <a:schemeClr val="tx1"/>
                  </a:solidFill>
                </a:rPr>
                <a:t> libero </a:t>
              </a:r>
              <a:r>
                <a:rPr lang="en-GB" sz="1200" kern="1000" spc="-29" dirty="0" err="1">
                  <a:solidFill>
                    <a:schemeClr val="tx1"/>
                  </a:solidFill>
                </a:rPr>
                <a:t>sagittis</a:t>
              </a:r>
              <a:r>
                <a:rPr lang="en-GB" sz="1200" kern="1000" spc="-29" dirty="0">
                  <a:solidFill>
                    <a:schemeClr val="tx1"/>
                  </a:solidFill>
                </a:rPr>
                <a:t> </a:t>
              </a:r>
              <a:br>
                <a:rPr lang="en-GB" sz="1200" kern="1000" spc="-29" dirty="0">
                  <a:solidFill>
                    <a:schemeClr val="tx1"/>
                  </a:solidFill>
                </a:rPr>
              </a:br>
              <a:r>
                <a:rPr lang="en-GB" sz="1200" kern="1000" spc="-29" dirty="0" err="1">
                  <a:solidFill>
                    <a:schemeClr val="tx1"/>
                  </a:solidFill>
                </a:rPr>
                <a:t>justo</a:t>
              </a:r>
              <a:r>
                <a:rPr lang="en-GB" sz="1200" kern="1000" spc="-29" dirty="0">
                  <a:solidFill>
                    <a:schemeClr val="tx1"/>
                  </a:solidFill>
                </a:rPr>
                <a:t> ac </a:t>
              </a:r>
              <a:r>
                <a:rPr lang="en-GB" sz="1200" kern="1000" spc="-29" dirty="0" err="1">
                  <a:solidFill>
                    <a:schemeClr val="tx1"/>
                  </a:solidFill>
                </a:rPr>
                <a:t>posuere</a:t>
              </a:r>
              <a:r>
                <a:rPr lang="en-GB" sz="1200" kern="1000" spc="-29" dirty="0">
                  <a:solidFill>
                    <a:schemeClr val="tx1"/>
                  </a:solidFill>
                </a:rPr>
                <a:t> </a:t>
              </a:r>
              <a:r>
                <a:rPr lang="en-GB" sz="1200" kern="1000" spc="-29" dirty="0" err="1">
                  <a:solidFill>
                    <a:schemeClr val="tx1"/>
                  </a:solidFill>
                </a:rPr>
                <a:t>est</a:t>
              </a:r>
              <a:r>
                <a:rPr lang="en-GB" sz="1200" kern="1000" spc="-29" dirty="0">
                  <a:solidFill>
                    <a:schemeClr val="tx1"/>
                  </a:solidFill>
                </a:rPr>
                <a:t> magna in </a:t>
              </a:r>
              <a:br>
                <a:rPr lang="en-GB" sz="1200" kern="1000" spc="-29" dirty="0">
                  <a:solidFill>
                    <a:schemeClr val="tx1"/>
                  </a:solidFill>
                </a:rPr>
              </a:br>
              <a:r>
                <a:rPr lang="en-GB" sz="1200" kern="1000" spc="-29" dirty="0" err="1">
                  <a:solidFill>
                    <a:schemeClr val="tx1"/>
                  </a:solidFill>
                </a:rPr>
                <a:t>maurisn</a:t>
              </a:r>
              <a:r>
                <a:rPr lang="en-GB" sz="1200" kern="1000" spc="-29" dirty="0">
                  <a:solidFill>
                    <a:schemeClr val="tx1"/>
                  </a:solidFill>
                </a:rPr>
                <a:t> </a:t>
              </a:r>
              <a:r>
                <a:rPr lang="en-GB" sz="1200" kern="1000" spc="-29" dirty="0" err="1">
                  <a:solidFill>
                    <a:schemeClr val="tx1"/>
                  </a:solidFill>
                </a:rPr>
                <a:t>consequat</a:t>
              </a:r>
              <a:r>
                <a:rPr lang="en-GB" sz="1200" kern="1000" spc="-29" dirty="0">
                  <a:solidFill>
                    <a:schemeClr val="tx1"/>
                  </a:solidFill>
                </a:rPr>
                <a:t> </a:t>
              </a:r>
              <a:r>
                <a:rPr lang="en-GB" sz="1200" kern="1000" spc="-29" dirty="0" err="1">
                  <a:solidFill>
                    <a:schemeClr val="tx1"/>
                  </a:solidFill>
                </a:rPr>
                <a:t>eros</a:t>
              </a:r>
              <a:r>
                <a:rPr lang="en-GB" sz="1200" kern="1000" spc="-29" dirty="0">
                  <a:solidFill>
                    <a:schemeClr val="tx1"/>
                  </a:solidFill>
                </a:rPr>
                <a:t> </a:t>
              </a:r>
            </a:p>
            <a:p>
              <a:r>
                <a:rPr lang="en-US" sz="1200" dirty="0" err="1">
                  <a:solidFill>
                    <a:schemeClr val="tx1"/>
                  </a:solidFill>
                </a:rPr>
                <a:t>innteger</a:t>
              </a:r>
              <a:r>
                <a:rPr lang="en-US" sz="1200" dirty="0">
                  <a:solidFill>
                    <a:schemeClr val="tx1"/>
                  </a:solidFill>
                </a:rPr>
                <a:t> </a:t>
              </a:r>
              <a:r>
                <a:rPr lang="en-US" sz="1200" dirty="0" err="1">
                  <a:solidFill>
                    <a:schemeClr val="tx1"/>
                  </a:solidFill>
                </a:rPr>
                <a:t>orci</a:t>
              </a:r>
              <a:r>
                <a:rPr lang="en-US" sz="1200" dirty="0">
                  <a:solidFill>
                    <a:schemeClr val="tx1"/>
                  </a:solidFill>
                </a:rPr>
                <a:t> ipsum, </a:t>
              </a:r>
              <a:r>
                <a:rPr lang="en-US" sz="1200" dirty="0" err="1">
                  <a:solidFill>
                    <a:schemeClr val="tx1"/>
                  </a:solidFill>
                </a:rPr>
                <a:t>fringilla</a:t>
              </a:r>
              <a:r>
                <a:rPr lang="en-US" sz="1200" dirty="0">
                  <a:solidFill>
                    <a:schemeClr val="tx1"/>
                  </a:solidFill>
                </a:rPr>
                <a:t> </a:t>
              </a:r>
              <a:br>
                <a:rPr lang="en-US" sz="1200" dirty="0">
                  <a:solidFill>
                    <a:schemeClr val="tx1"/>
                  </a:solidFill>
                </a:rPr>
              </a:br>
              <a:r>
                <a:rPr lang="en-US" sz="1200" dirty="0">
                  <a:solidFill>
                    <a:schemeClr val="tx1"/>
                  </a:solidFill>
                </a:rPr>
                <a:t>vitae dui </a:t>
              </a:r>
              <a:r>
                <a:rPr lang="en-US" sz="1200" dirty="0" err="1">
                  <a:solidFill>
                    <a:schemeClr val="tx1"/>
                  </a:solidFill>
                </a:rPr>
                <a:t>quis</a:t>
              </a:r>
              <a:r>
                <a:rPr lang="en-US" sz="1200" dirty="0">
                  <a:solidFill>
                    <a:schemeClr val="tx1"/>
                  </a:solidFill>
                </a:rPr>
                <a:t>, </a:t>
              </a:r>
              <a:r>
                <a:rPr lang="en-US" sz="1200" dirty="0" err="1">
                  <a:solidFill>
                    <a:schemeClr val="tx1"/>
                  </a:solidFill>
                </a:rPr>
                <a:t>facilisis</a:t>
              </a:r>
              <a:r>
                <a:rPr lang="en-US" sz="1200" dirty="0">
                  <a:solidFill>
                    <a:schemeClr val="tx1"/>
                  </a:solidFill>
                </a:rPr>
                <a:t> cursus </a:t>
              </a:r>
              <a:br>
                <a:rPr lang="en-US" sz="1200" dirty="0">
                  <a:solidFill>
                    <a:schemeClr val="tx1"/>
                  </a:solidFill>
                </a:rPr>
              </a:br>
              <a:r>
                <a:rPr lang="en-US" sz="1200" dirty="0" err="1">
                  <a:solidFill>
                    <a:schemeClr val="tx1"/>
                  </a:solidFill>
                </a:rPr>
                <a:t>tellusliquam</a:t>
              </a:r>
              <a:r>
                <a:rPr lang="en-US" sz="1200" dirty="0">
                  <a:solidFill>
                    <a:schemeClr val="tx1"/>
                  </a:solidFill>
                </a:rPr>
                <a:t> </a:t>
              </a:r>
              <a:r>
                <a:rPr lang="en-US" sz="1200" dirty="0" err="1">
                  <a:solidFill>
                    <a:schemeClr val="tx1"/>
                  </a:solidFill>
                </a:rPr>
                <a:t>sed</a:t>
              </a:r>
              <a:r>
                <a:rPr lang="en-US" sz="1200" dirty="0">
                  <a:solidFill>
                    <a:schemeClr val="tx1"/>
                  </a:solidFill>
                </a:rPr>
                <a:t> </a:t>
              </a:r>
              <a:r>
                <a:rPr lang="en-US" sz="1200" dirty="0" err="1">
                  <a:solidFill>
                    <a:schemeClr val="tx1"/>
                  </a:solidFill>
                </a:rPr>
                <a:t>venenatis</a:t>
              </a:r>
              <a:r>
                <a:rPr lang="en-US" sz="1200" dirty="0">
                  <a:solidFill>
                    <a:schemeClr val="tx1"/>
                  </a:solidFill>
                </a:rPr>
                <a:t> </a:t>
              </a:r>
              <a:r>
                <a:rPr lang="en-US" sz="1200" dirty="0" err="1">
                  <a:solidFill>
                    <a:schemeClr val="tx1"/>
                  </a:solidFill>
                </a:rPr>
                <a:t>erat</a:t>
              </a:r>
              <a:r>
                <a:rPr lang="en-US" sz="1200" dirty="0">
                  <a:solidFill>
                    <a:schemeClr val="tx1"/>
                  </a:solidFill>
                </a:rPr>
                <a:t>,</a:t>
              </a:r>
              <a:br>
                <a:rPr lang="en-US" sz="1200" dirty="0">
                  <a:solidFill>
                    <a:schemeClr val="tx1"/>
                  </a:solidFill>
                </a:rPr>
              </a:br>
              <a:r>
                <a:rPr lang="en-US" sz="1200" dirty="0">
                  <a:solidFill>
                    <a:schemeClr val="tx1"/>
                  </a:solidFill>
                </a:rPr>
                <a:t>in </a:t>
              </a:r>
              <a:r>
                <a:rPr lang="en-US" sz="1200" dirty="0" err="1">
                  <a:solidFill>
                    <a:schemeClr val="tx1"/>
                  </a:solidFill>
                </a:rPr>
                <a:t>ullamcorper</a:t>
              </a:r>
              <a:r>
                <a:rPr lang="en-US" sz="1200" dirty="0">
                  <a:solidFill>
                    <a:schemeClr val="tx1"/>
                  </a:solidFill>
                </a:rPr>
                <a:t> </a:t>
              </a:r>
            </a:p>
          </p:txBody>
        </p:sp>
        <p:grpSp>
          <p:nvGrpSpPr>
            <p:cNvPr id="30" name="Group 29"/>
            <p:cNvGrpSpPr/>
            <p:nvPr/>
          </p:nvGrpSpPr>
          <p:grpSpPr>
            <a:xfrm>
              <a:off x="6105969" y="3532290"/>
              <a:ext cx="2689275" cy="2826269"/>
              <a:chOff x="6228404" y="3602627"/>
              <a:chExt cx="2743200" cy="2882944"/>
            </a:xfrm>
            <a:solidFill>
              <a:schemeClr val="accent3">
                <a:lumMod val="75000"/>
              </a:schemeClr>
            </a:solidFill>
          </p:grpSpPr>
          <p:sp>
            <p:nvSpPr>
              <p:cNvPr id="31" name="Rectangle 30"/>
              <p:cNvSpPr>
                <a:spLocks/>
              </p:cNvSpPr>
              <p:nvPr/>
            </p:nvSpPr>
            <p:spPr bwMode="auto">
              <a:xfrm>
                <a:off x="6228404" y="3742371"/>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10619">
                        <a:schemeClr val="bg1"/>
                      </a:gs>
                      <a:gs pos="33000">
                        <a:schemeClr val="bg1"/>
                      </a:gs>
                    </a:gsLst>
                    <a:lin ang="5400000" scaled="0"/>
                  </a:gradFill>
                  <a:ea typeface="Segoe UI" pitchFamily="34" charset="0"/>
                  <a:cs typeface="Segoe UI" pitchFamily="34" charset="0"/>
                </a:endParaRPr>
              </a:p>
            </p:txBody>
          </p:sp>
          <p:sp>
            <p:nvSpPr>
              <p:cNvPr id="33" name="TextBox 32"/>
              <p:cNvSpPr txBox="1"/>
              <p:nvPr/>
            </p:nvSpPr>
            <p:spPr>
              <a:xfrm>
                <a:off x="6448590" y="3602627"/>
                <a:ext cx="2523013"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71%</a:t>
                </a:r>
              </a:p>
            </p:txBody>
          </p:sp>
          <p:sp>
            <p:nvSpPr>
              <p:cNvPr id="32" name="TextBox 31"/>
              <p:cNvSpPr txBox="1"/>
              <p:nvPr/>
            </p:nvSpPr>
            <p:spPr>
              <a:xfrm>
                <a:off x="6448590" y="4648885"/>
                <a:ext cx="2523013" cy="419359"/>
              </a:xfrm>
              <a:prstGeom prst="rect">
                <a:avLst/>
              </a:prstGeom>
              <a:noFill/>
            </p:spPr>
            <p:txBody>
              <a:bodyPr wrap="square" lIns="0" tIns="0" rIns="0" bIns="0" rtlCol="0">
                <a:spAutoFit/>
              </a:bodyPr>
              <a:lstStyle/>
              <a:p>
                <a:r>
                  <a:rPr lang="fr-FR" sz="1200" dirty="0">
                    <a:solidFill>
                      <a:schemeClr val="bg2"/>
                    </a:solidFill>
                  </a:rPr>
                  <a:t>Cum </a:t>
                </a:r>
                <a:r>
                  <a:rPr lang="fr-FR" sz="1200" dirty="0" err="1">
                    <a:solidFill>
                      <a:schemeClr val="bg2"/>
                    </a:solidFill>
                  </a:rPr>
                  <a:t>sociis</a:t>
                </a:r>
                <a:r>
                  <a:rPr lang="fr-FR" sz="1200" dirty="0">
                    <a:solidFill>
                      <a:schemeClr val="bg2"/>
                    </a:solidFill>
                  </a:rPr>
                  <a:t> </a:t>
                </a:r>
                <a:r>
                  <a:rPr lang="fr-FR" sz="1200" dirty="0" err="1">
                    <a:solidFill>
                      <a:schemeClr val="bg2"/>
                    </a:solidFill>
                  </a:rPr>
                  <a:t>natoque</a:t>
                </a:r>
                <a:r>
                  <a:rPr lang="fr-FR" sz="1200" dirty="0">
                    <a:solidFill>
                      <a:schemeClr val="bg2"/>
                    </a:solidFill>
                  </a:rPr>
                  <a:t> </a:t>
                </a:r>
                <a:r>
                  <a:rPr lang="fr-FR" sz="1200" dirty="0" err="1">
                    <a:solidFill>
                      <a:schemeClr val="bg2"/>
                    </a:solidFill>
                  </a:rPr>
                  <a:t>penatibus</a:t>
                </a:r>
                <a:r>
                  <a:rPr lang="fr-FR" sz="1200" dirty="0">
                    <a:solidFill>
                      <a:schemeClr val="bg2"/>
                    </a:solidFill>
                  </a:rPr>
                  <a:t> et </a:t>
                </a:r>
                <a:r>
                  <a:rPr lang="fr-FR" sz="1200" dirty="0" err="1">
                    <a:solidFill>
                      <a:schemeClr val="bg2"/>
                    </a:solidFill>
                  </a:rPr>
                  <a:t>magnis</a:t>
                </a:r>
                <a:r>
                  <a:rPr lang="fr-FR" sz="1200" dirty="0">
                    <a:solidFill>
                      <a:schemeClr val="bg2"/>
                    </a:solidFill>
                  </a:rPr>
                  <a:t> dis </a:t>
                </a:r>
                <a:r>
                  <a:rPr lang="fr-FR" sz="1200" dirty="0" err="1">
                    <a:solidFill>
                      <a:schemeClr val="bg2"/>
                    </a:solidFill>
                  </a:rPr>
                  <a:t>parturient</a:t>
                </a:r>
                <a:r>
                  <a:rPr lang="fr-FR" sz="1200" dirty="0">
                    <a:solidFill>
                      <a:schemeClr val="bg2"/>
                    </a:solidFill>
                  </a:rPr>
                  <a:t> </a:t>
                </a:r>
                <a:endParaRPr lang="en-GB" sz="1200" b="1" dirty="0">
                  <a:solidFill>
                    <a:schemeClr val="bg2"/>
                  </a:solidFill>
                </a:endParaRPr>
              </a:p>
            </p:txBody>
          </p:sp>
          <p:sp>
            <p:nvSpPr>
              <p:cNvPr id="34" name="TextBox 33"/>
              <p:cNvSpPr txBox="1"/>
              <p:nvPr/>
            </p:nvSpPr>
            <p:spPr>
              <a:xfrm>
                <a:off x="6448589" y="4873164"/>
                <a:ext cx="2523014" cy="1230846"/>
              </a:xfrm>
              <a:prstGeom prst="rect">
                <a:avLst/>
              </a:prstGeom>
              <a:noFill/>
            </p:spPr>
            <p:txBody>
              <a:bodyPr wrap="square" lIns="0" tIns="0" rIns="0" bIns="0" rtlCol="0">
                <a:spAutoFit/>
              </a:bodyPr>
              <a:lstStyle/>
              <a:p>
                <a:pPr>
                  <a:lnSpc>
                    <a:spcPct val="120000"/>
                  </a:lnSpc>
                </a:pPr>
                <a:r>
                  <a:rPr lang="en-GB" sz="6470" b="1" dirty="0">
                    <a:solidFill>
                      <a:schemeClr val="bg2"/>
                    </a:solidFill>
                    <a:latin typeface="Segoe UI Semibold" charset="0"/>
                    <a:ea typeface="Segoe UI Semibold" charset="0"/>
                    <a:cs typeface="Segoe UI Semibold" charset="0"/>
                  </a:rPr>
                  <a:t>100k+</a:t>
                </a:r>
              </a:p>
            </p:txBody>
          </p:sp>
          <p:sp>
            <p:nvSpPr>
              <p:cNvPr id="35" name="TextBox 34"/>
              <p:cNvSpPr txBox="1"/>
              <p:nvPr/>
            </p:nvSpPr>
            <p:spPr>
              <a:xfrm>
                <a:off x="6448590" y="5914859"/>
                <a:ext cx="1818614" cy="419359"/>
              </a:xfrm>
              <a:prstGeom prst="rect">
                <a:avLst/>
              </a:prstGeom>
              <a:noFill/>
            </p:spPr>
            <p:txBody>
              <a:bodyPr wrap="square" lIns="0" tIns="0" rIns="0" bIns="0" rtlCol="0">
                <a:spAutoFit/>
              </a:bodyPr>
              <a:lstStyle/>
              <a:p>
                <a:r>
                  <a:rPr lang="it-IT" sz="1200" dirty="0">
                    <a:solidFill>
                      <a:schemeClr val="bg2"/>
                    </a:solidFill>
                  </a:rPr>
                  <a:t>viverra massa a odio </a:t>
                </a:r>
                <a:r>
                  <a:rPr lang="it-IT" sz="1200" dirty="0" err="1">
                    <a:solidFill>
                      <a:schemeClr val="bg2"/>
                    </a:solidFill>
                  </a:rPr>
                  <a:t>auctor</a:t>
                </a:r>
                <a:r>
                  <a:rPr lang="it-IT" sz="1200" dirty="0">
                    <a:solidFill>
                      <a:schemeClr val="bg2"/>
                    </a:solidFill>
                  </a:rPr>
                  <a:t> </a:t>
                </a:r>
                <a:r>
                  <a:rPr lang="it-IT" sz="1200" dirty="0" err="1">
                    <a:solidFill>
                      <a:schemeClr val="bg2"/>
                    </a:solidFill>
                  </a:rPr>
                  <a:t>convallis</a:t>
                </a:r>
                <a:endParaRPr lang="en-GB" sz="1200" b="1" dirty="0">
                  <a:solidFill>
                    <a:schemeClr val="bg2"/>
                  </a:solidFill>
                </a:endParaRPr>
              </a:p>
            </p:txBody>
          </p:sp>
        </p:grpSp>
      </p:grpSp>
    </p:spTree>
    <p:extLst>
      <p:ext uri="{BB962C8B-B14F-4D97-AF65-F5344CB8AC3E}">
        <p14:creationId xmlns:p14="http://schemas.microsoft.com/office/powerpoint/2010/main" val="34371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587FA3-94FE-4186-B285-06A638F95BE4}"/>
              </a:ext>
            </a:extLst>
          </p:cNvPr>
          <p:cNvSpPr>
            <a:spLocks noGrp="1"/>
          </p:cNvSpPr>
          <p:nvPr>
            <p:ph type="title"/>
          </p:nvPr>
        </p:nvSpPr>
        <p:spPr/>
        <p:txBody>
          <a:bodyPr/>
          <a:lstStyle/>
          <a:p>
            <a:r>
              <a:rPr lang="en-US"/>
              <a:t>Video</a:t>
            </a:r>
            <a:endParaRPr lang="en-US" dirty="0"/>
          </a:p>
        </p:txBody>
      </p:sp>
      <p:sp>
        <p:nvSpPr>
          <p:cNvPr id="2" name="Text Placeholder 1">
            <a:extLst>
              <a:ext uri="{FF2B5EF4-FFF2-40B4-BE49-F238E27FC236}">
                <a16:creationId xmlns:a16="http://schemas.microsoft.com/office/drawing/2014/main" id="{4CCDC0ED-F8B3-48B9-B9BB-BE893AFD9072}"/>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430256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05000" y="1187003"/>
          <a:ext cx="9829799" cy="5186908"/>
        </p:xfrm>
        <a:graphic>
          <a:graphicData uri="http://schemas.openxmlformats.org/drawingml/2006/table">
            <a:tbl>
              <a:tblPr firstRow="1" bandRow="1">
                <a:tableStyleId>{2D5ABB26-0587-4C30-8999-92F81FD0307C}</a:tableStyleId>
              </a:tblPr>
              <a:tblGrid>
                <a:gridCol w="2548466">
                  <a:extLst>
                    <a:ext uri="{9D8B030D-6E8A-4147-A177-3AD203B41FA5}">
                      <a16:colId xmlns:a16="http://schemas.microsoft.com/office/drawing/2014/main" val="20000"/>
                    </a:ext>
                  </a:extLst>
                </a:gridCol>
                <a:gridCol w="2427111">
                  <a:extLst>
                    <a:ext uri="{9D8B030D-6E8A-4147-A177-3AD203B41FA5}">
                      <a16:colId xmlns:a16="http://schemas.microsoft.com/office/drawing/2014/main" val="20001"/>
                    </a:ext>
                  </a:extLst>
                </a:gridCol>
                <a:gridCol w="2427111">
                  <a:extLst>
                    <a:ext uri="{9D8B030D-6E8A-4147-A177-3AD203B41FA5}">
                      <a16:colId xmlns:a16="http://schemas.microsoft.com/office/drawing/2014/main" val="20002"/>
                    </a:ext>
                  </a:extLst>
                </a:gridCol>
                <a:gridCol w="2427111">
                  <a:extLst>
                    <a:ext uri="{9D8B030D-6E8A-4147-A177-3AD203B41FA5}">
                      <a16:colId xmlns:a16="http://schemas.microsoft.com/office/drawing/2014/main" val="20003"/>
                    </a:ext>
                  </a:extLst>
                </a:gridCol>
              </a:tblGrid>
              <a:tr h="383564">
                <a:tc>
                  <a:txBody>
                    <a:bodyPr/>
                    <a:lstStyle/>
                    <a:p>
                      <a:endParaRPr lang="en-US" sz="2400" dirty="0">
                        <a:gradFill>
                          <a:gsLst>
                            <a:gs pos="1000">
                              <a:srgbClr val="FFFFFF"/>
                            </a:gs>
                            <a:gs pos="100000">
                              <a:srgbClr val="FFFFFF"/>
                            </a:gs>
                          </a:gsLst>
                          <a:lin ang="5400000" scaled="1"/>
                        </a:gradFill>
                        <a:latin typeface="+mn-lt"/>
                      </a:endParaRPr>
                    </a:p>
                  </a:txBody>
                  <a:tcPr marL="89642" marR="179285" marT="44821" marB="44821">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FY17</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FY18</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Overall</a:t>
                      </a:r>
                    </a:p>
                  </a:txBody>
                  <a:tcPr marL="89642" marR="89642" marT="44821"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US</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lang="el-GR" sz="1400" kern="1200" dirty="0">
                        <a:solidFill>
                          <a:srgbClr val="FFC000"/>
                        </a:solidFill>
                        <a:effectLst/>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lnSpc>
                          <a:spcPct val="70000"/>
                        </a:lnSpc>
                      </a:pPr>
                      <a:endParaRPr lang="en-US" sz="1400" dirty="0">
                        <a:solidFill>
                          <a:srgbClr val="00B050"/>
                        </a:solidFill>
                        <a:effectLst/>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132" rtl="0" eaLnBrk="1" fontAlgn="auto" latinLnBrk="0" hangingPunct="1">
                        <a:lnSpc>
                          <a:spcPct val="7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B050"/>
                        </a:solidFill>
                        <a:effectLst/>
                        <a:uLnTx/>
                        <a:uFillTx/>
                        <a:latin typeface="+mn-lt"/>
                        <a:ea typeface="+mn-ea"/>
                        <a:cs typeface="+mn-cs"/>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Canada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LATAM</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UK</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Germany</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France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WE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CEE</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MEA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Japan</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APAC</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GCR</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363026">
                <a:tc>
                  <a:txBody>
                    <a:bodyPr/>
                    <a:lstStyle/>
                    <a:p>
                      <a:pPr algn="r">
                        <a:lnSpc>
                          <a:spcPct val="90000"/>
                        </a:lnSpc>
                      </a:pPr>
                      <a:r>
                        <a:rPr lang="en-US" sz="2000" b="1" i="0" dirty="0">
                          <a:gradFill>
                            <a:gsLst>
                              <a:gs pos="1000">
                                <a:schemeClr val="tx1"/>
                              </a:gs>
                              <a:gs pos="100000">
                                <a:schemeClr val="tx1"/>
                              </a:gs>
                            </a:gsLst>
                            <a:lin ang="5400000" scaled="1"/>
                          </a:gradFill>
                          <a:latin typeface="Segoe UI Semibold" charset="0"/>
                          <a:ea typeface="Segoe UI Semibold" charset="0"/>
                          <a:cs typeface="Segoe UI Semibold" charset="0"/>
                        </a:rPr>
                        <a:t>India</a:t>
                      </a:r>
                    </a:p>
                  </a:txBody>
                  <a:tcPr marL="89642" marR="457200" marT="44821" marB="44821">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solidFill>
                          <a:schemeClr val="bg1"/>
                        </a:soli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400" dirty="0">
                        <a:gradFill>
                          <a:gsLst>
                            <a:gs pos="1000">
                              <a:srgbClr val="FFFFFF"/>
                            </a:gs>
                            <a:gs pos="100000">
                              <a:srgbClr val="FFFFFF"/>
                            </a:gs>
                          </a:gsLst>
                          <a:lin ang="5400000" scaled="1"/>
                        </a:gradFill>
                        <a:latin typeface="+mn-lt"/>
                      </a:endParaRPr>
                    </a:p>
                  </a:txBody>
                  <a:tcPr marL="89642" marR="89642" marT="44821" marB="44821">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Color map</a:t>
            </a:r>
          </a:p>
        </p:txBody>
      </p:sp>
      <p:sp>
        <p:nvSpPr>
          <p:cNvPr id="5" name="Oval 4">
            <a:extLst>
              <a:ext uri="{FF2B5EF4-FFF2-40B4-BE49-F238E27FC236}">
                <a16:creationId xmlns:a16="http://schemas.microsoft.com/office/drawing/2014/main" id="{543E98DD-6592-FB49-BA10-DB83A230D489}"/>
              </a:ext>
            </a:extLst>
          </p:cNvPr>
          <p:cNvSpPr>
            <a:spLocks noChangeAspect="1"/>
          </p:cNvSpPr>
          <p:nvPr/>
        </p:nvSpPr>
        <p:spPr>
          <a:xfrm>
            <a:off x="8001001"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FA55CB-3290-3744-8F46-679BE793410C}"/>
              </a:ext>
            </a:extLst>
          </p:cNvPr>
          <p:cNvSpPr>
            <a:spLocks noChangeAspect="1"/>
          </p:cNvSpPr>
          <p:nvPr/>
        </p:nvSpPr>
        <p:spPr>
          <a:xfrm>
            <a:off x="10464912" y="1710747"/>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0912F4-731E-934A-A31D-6A2957552BEA}"/>
              </a:ext>
            </a:extLst>
          </p:cNvPr>
          <p:cNvSpPr>
            <a:spLocks noChangeAspect="1"/>
          </p:cNvSpPr>
          <p:nvPr/>
        </p:nvSpPr>
        <p:spPr>
          <a:xfrm>
            <a:off x="8001001"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9048A04-FA15-054F-8284-835EF9047D48}"/>
              </a:ext>
            </a:extLst>
          </p:cNvPr>
          <p:cNvSpPr>
            <a:spLocks noChangeAspect="1"/>
          </p:cNvSpPr>
          <p:nvPr/>
        </p:nvSpPr>
        <p:spPr>
          <a:xfrm>
            <a:off x="10464912" y="20579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240BD7-4C8A-904A-BEE1-6F2DC9E34073}"/>
              </a:ext>
            </a:extLst>
          </p:cNvPr>
          <p:cNvSpPr>
            <a:spLocks noChangeAspect="1"/>
          </p:cNvSpPr>
          <p:nvPr/>
        </p:nvSpPr>
        <p:spPr>
          <a:xfrm>
            <a:off x="8001001"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229FB7-6D97-C449-A607-FBF393A0E029}"/>
              </a:ext>
            </a:extLst>
          </p:cNvPr>
          <p:cNvSpPr>
            <a:spLocks noChangeAspect="1"/>
          </p:cNvSpPr>
          <p:nvPr/>
        </p:nvSpPr>
        <p:spPr>
          <a:xfrm>
            <a:off x="10464912" y="24283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A7E7DAA-064E-C148-B23A-89160FCB07AC}"/>
              </a:ext>
            </a:extLst>
          </p:cNvPr>
          <p:cNvSpPr>
            <a:spLocks noChangeAspect="1"/>
          </p:cNvSpPr>
          <p:nvPr/>
        </p:nvSpPr>
        <p:spPr>
          <a:xfrm>
            <a:off x="8001001"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4A6A30-DC1D-9A4A-8B2D-8419FB8F2BFD}"/>
              </a:ext>
            </a:extLst>
          </p:cNvPr>
          <p:cNvSpPr>
            <a:spLocks noChangeAspect="1"/>
          </p:cNvSpPr>
          <p:nvPr/>
        </p:nvSpPr>
        <p:spPr>
          <a:xfrm>
            <a:off x="10464912" y="2775619"/>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F6639991-1BBF-7944-8E63-FB367CD51D66}"/>
              </a:ext>
            </a:extLst>
          </p:cNvPr>
          <p:cNvSpPr>
            <a:spLocks noChangeAspect="1"/>
          </p:cNvSpPr>
          <p:nvPr/>
        </p:nvSpPr>
        <p:spPr>
          <a:xfrm>
            <a:off x="8001001"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BB7529A-015A-B34B-8DBE-643968AB8155}"/>
              </a:ext>
            </a:extLst>
          </p:cNvPr>
          <p:cNvSpPr>
            <a:spLocks noChangeAspect="1"/>
          </p:cNvSpPr>
          <p:nvPr/>
        </p:nvSpPr>
        <p:spPr>
          <a:xfrm>
            <a:off x="10464912"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8B60D56D-A06B-F246-9341-A38FFE13534A}"/>
              </a:ext>
            </a:extLst>
          </p:cNvPr>
          <p:cNvSpPr>
            <a:spLocks noChangeAspect="1"/>
          </p:cNvSpPr>
          <p:nvPr/>
        </p:nvSpPr>
        <p:spPr>
          <a:xfrm>
            <a:off x="8001001"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68C80C32-4362-7942-B64F-EE56F91C92A2}"/>
              </a:ext>
            </a:extLst>
          </p:cNvPr>
          <p:cNvSpPr>
            <a:spLocks noChangeAspect="1"/>
          </p:cNvSpPr>
          <p:nvPr/>
        </p:nvSpPr>
        <p:spPr>
          <a:xfrm>
            <a:off x="10464912" y="351639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4D67FF4-A8D3-B34F-B5B4-031472318A30}"/>
              </a:ext>
            </a:extLst>
          </p:cNvPr>
          <p:cNvSpPr>
            <a:spLocks noChangeAspect="1"/>
          </p:cNvSpPr>
          <p:nvPr/>
        </p:nvSpPr>
        <p:spPr>
          <a:xfrm>
            <a:off x="8001001"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6B7C4607-A5DF-AE4B-A223-4F4DF7177CEE}"/>
              </a:ext>
            </a:extLst>
          </p:cNvPr>
          <p:cNvSpPr>
            <a:spLocks noChangeAspect="1"/>
          </p:cNvSpPr>
          <p:nvPr/>
        </p:nvSpPr>
        <p:spPr>
          <a:xfrm>
            <a:off x="10464912" y="386363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D2CAF5-65FC-8549-A18B-CBD1FC21CD22}"/>
              </a:ext>
            </a:extLst>
          </p:cNvPr>
          <p:cNvSpPr>
            <a:spLocks noChangeAspect="1"/>
          </p:cNvSpPr>
          <p:nvPr/>
        </p:nvSpPr>
        <p:spPr>
          <a:xfrm>
            <a:off x="8001001"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39DE8D5-FB45-2547-A80F-3018EE3CC629}"/>
              </a:ext>
            </a:extLst>
          </p:cNvPr>
          <p:cNvSpPr>
            <a:spLocks noChangeAspect="1"/>
          </p:cNvSpPr>
          <p:nvPr/>
        </p:nvSpPr>
        <p:spPr>
          <a:xfrm>
            <a:off x="10464912" y="42456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9BCC59AE-507B-EA4B-8EA4-63C57EAB9A76}"/>
              </a:ext>
            </a:extLst>
          </p:cNvPr>
          <p:cNvSpPr>
            <a:spLocks noChangeAspect="1"/>
          </p:cNvSpPr>
          <p:nvPr/>
        </p:nvSpPr>
        <p:spPr>
          <a:xfrm>
            <a:off x="8001001"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C045E58C-F1BD-3A4E-B637-45E5BC031DC6}"/>
              </a:ext>
            </a:extLst>
          </p:cNvPr>
          <p:cNvSpPr>
            <a:spLocks noChangeAspect="1"/>
          </p:cNvSpPr>
          <p:nvPr/>
        </p:nvSpPr>
        <p:spPr>
          <a:xfrm>
            <a:off x="10464912" y="461599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45A6A30-F3BA-AB46-BE7B-4F2D26EF4804}"/>
              </a:ext>
            </a:extLst>
          </p:cNvPr>
          <p:cNvSpPr>
            <a:spLocks noChangeAspect="1"/>
          </p:cNvSpPr>
          <p:nvPr/>
        </p:nvSpPr>
        <p:spPr>
          <a:xfrm>
            <a:off x="8001001"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07CE3F8-4C1F-C643-AAB5-48BACA4058D4}"/>
              </a:ext>
            </a:extLst>
          </p:cNvPr>
          <p:cNvSpPr>
            <a:spLocks noChangeAspect="1"/>
          </p:cNvSpPr>
          <p:nvPr/>
        </p:nvSpPr>
        <p:spPr>
          <a:xfrm>
            <a:off x="10464912" y="498638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FDF8BCD-18C5-5744-9807-CEE290ED3BE5}"/>
              </a:ext>
            </a:extLst>
          </p:cNvPr>
          <p:cNvSpPr>
            <a:spLocks noChangeAspect="1"/>
          </p:cNvSpPr>
          <p:nvPr/>
        </p:nvSpPr>
        <p:spPr>
          <a:xfrm>
            <a:off x="8001001"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0EA9D4B-8C82-6B48-A066-BCCCDC536A00}"/>
              </a:ext>
            </a:extLst>
          </p:cNvPr>
          <p:cNvSpPr>
            <a:spLocks noChangeAspect="1"/>
          </p:cNvSpPr>
          <p:nvPr/>
        </p:nvSpPr>
        <p:spPr>
          <a:xfrm>
            <a:off x="10464912" y="533362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297B9665-A053-694D-9B59-F1F897933E18}"/>
              </a:ext>
            </a:extLst>
          </p:cNvPr>
          <p:cNvSpPr>
            <a:spLocks noChangeAspect="1"/>
          </p:cNvSpPr>
          <p:nvPr/>
        </p:nvSpPr>
        <p:spPr>
          <a:xfrm>
            <a:off x="10464912"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44EDEAE8-D90D-E24D-BF51-C9952AF76F5C}"/>
              </a:ext>
            </a:extLst>
          </p:cNvPr>
          <p:cNvSpPr>
            <a:spLocks noChangeAspect="1"/>
          </p:cNvSpPr>
          <p:nvPr/>
        </p:nvSpPr>
        <p:spPr>
          <a:xfrm>
            <a:off x="8001001" y="570401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Preparation 71">
            <a:extLst>
              <a:ext uri="{FF2B5EF4-FFF2-40B4-BE49-F238E27FC236}">
                <a16:creationId xmlns:a16="http://schemas.microsoft.com/office/drawing/2014/main" id="{4559A7FE-196A-A945-9DF2-5B8B73209CE3}"/>
              </a:ext>
            </a:extLst>
          </p:cNvPr>
          <p:cNvSpPr>
            <a:spLocks noChangeAspect="1"/>
          </p:cNvSpPr>
          <p:nvPr/>
        </p:nvSpPr>
        <p:spPr>
          <a:xfrm>
            <a:off x="10464912"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Preparation 72">
            <a:extLst>
              <a:ext uri="{FF2B5EF4-FFF2-40B4-BE49-F238E27FC236}">
                <a16:creationId xmlns:a16="http://schemas.microsoft.com/office/drawing/2014/main" id="{C6F0DD28-B67F-FD43-9435-F78E6693528F}"/>
              </a:ext>
            </a:extLst>
          </p:cNvPr>
          <p:cNvSpPr>
            <a:spLocks noChangeAspect="1"/>
          </p:cNvSpPr>
          <p:nvPr/>
        </p:nvSpPr>
        <p:spPr>
          <a:xfrm>
            <a:off x="8011080" y="6074404"/>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5539ED0A-DAFA-4648-9608-8DCE507EA570}"/>
              </a:ext>
            </a:extLst>
          </p:cNvPr>
          <p:cNvSpPr>
            <a:spLocks noChangeAspect="1"/>
          </p:cNvSpPr>
          <p:nvPr/>
        </p:nvSpPr>
        <p:spPr>
          <a:xfrm>
            <a:off x="5615119" y="607440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Preparation 74">
            <a:extLst>
              <a:ext uri="{FF2B5EF4-FFF2-40B4-BE49-F238E27FC236}">
                <a16:creationId xmlns:a16="http://schemas.microsoft.com/office/drawing/2014/main" id="{460F2E8D-E069-3546-A060-32528E38924F}"/>
              </a:ext>
            </a:extLst>
          </p:cNvPr>
          <p:cNvSpPr>
            <a:spLocks noChangeAspect="1"/>
          </p:cNvSpPr>
          <p:nvPr/>
        </p:nvSpPr>
        <p:spPr>
          <a:xfrm>
            <a:off x="5615119" y="569243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31B5769A-A2C1-0A4F-8D2C-506C90AF6A7E}"/>
              </a:ext>
            </a:extLst>
          </p:cNvPr>
          <p:cNvSpPr>
            <a:spLocks noChangeAspect="1"/>
          </p:cNvSpPr>
          <p:nvPr/>
        </p:nvSpPr>
        <p:spPr>
          <a:xfrm>
            <a:off x="5616616" y="460441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riangle 76">
            <a:extLst>
              <a:ext uri="{FF2B5EF4-FFF2-40B4-BE49-F238E27FC236}">
                <a16:creationId xmlns:a16="http://schemas.microsoft.com/office/drawing/2014/main" id="{327A0D8A-231C-7441-B5DE-8397E36D083B}"/>
              </a:ext>
            </a:extLst>
          </p:cNvPr>
          <p:cNvSpPr>
            <a:spLocks noChangeAspect="1"/>
          </p:cNvSpPr>
          <p:nvPr/>
        </p:nvSpPr>
        <p:spPr>
          <a:xfrm>
            <a:off x="5616616" y="49748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CEE30077-5A25-3945-98D2-BF2E3856574C}"/>
              </a:ext>
            </a:extLst>
          </p:cNvPr>
          <p:cNvSpPr>
            <a:spLocks noChangeAspect="1"/>
          </p:cNvSpPr>
          <p:nvPr/>
        </p:nvSpPr>
        <p:spPr>
          <a:xfrm>
            <a:off x="5616616" y="532204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90E2E5D-1626-8349-B2BF-441FED0CF068}"/>
              </a:ext>
            </a:extLst>
          </p:cNvPr>
          <p:cNvSpPr>
            <a:spLocks noChangeAspect="1"/>
          </p:cNvSpPr>
          <p:nvPr/>
        </p:nvSpPr>
        <p:spPr>
          <a:xfrm>
            <a:off x="5616616" y="388678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B7122F-B2E8-4E4C-A2BC-6F873BB93E0A}"/>
              </a:ext>
            </a:extLst>
          </p:cNvPr>
          <p:cNvSpPr>
            <a:spLocks noChangeAspect="1"/>
          </p:cNvSpPr>
          <p:nvPr/>
        </p:nvSpPr>
        <p:spPr>
          <a:xfrm>
            <a:off x="5616616" y="4257178"/>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reparation 80">
            <a:extLst>
              <a:ext uri="{FF2B5EF4-FFF2-40B4-BE49-F238E27FC236}">
                <a16:creationId xmlns:a16="http://schemas.microsoft.com/office/drawing/2014/main" id="{9BA686AD-D0F9-4E44-B241-8CF66C8C1E64}"/>
              </a:ext>
            </a:extLst>
          </p:cNvPr>
          <p:cNvSpPr>
            <a:spLocks noChangeAspect="1"/>
          </p:cNvSpPr>
          <p:nvPr/>
        </p:nvSpPr>
        <p:spPr>
          <a:xfrm>
            <a:off x="5615119" y="3516399"/>
            <a:ext cx="228600" cy="228600"/>
          </a:xfrm>
          <a:prstGeom prst="flowChartPreparation">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036CAA7F-BD42-684D-B9DB-7B457287E8CC}"/>
              </a:ext>
            </a:extLst>
          </p:cNvPr>
          <p:cNvSpPr>
            <a:spLocks noChangeAspect="1"/>
          </p:cNvSpPr>
          <p:nvPr/>
        </p:nvSpPr>
        <p:spPr>
          <a:xfrm>
            <a:off x="5616616" y="279876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D657A61D-45AA-7A41-BE99-72A24247A2E7}"/>
              </a:ext>
            </a:extLst>
          </p:cNvPr>
          <p:cNvSpPr>
            <a:spLocks noChangeAspect="1"/>
          </p:cNvSpPr>
          <p:nvPr/>
        </p:nvSpPr>
        <p:spPr>
          <a:xfrm>
            <a:off x="5616616" y="3146008"/>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riangle 83">
            <a:extLst>
              <a:ext uri="{FF2B5EF4-FFF2-40B4-BE49-F238E27FC236}">
                <a16:creationId xmlns:a16="http://schemas.microsoft.com/office/drawing/2014/main" id="{0C628EE8-1A19-A04E-8598-CF2FD7BB04D4}"/>
              </a:ext>
            </a:extLst>
          </p:cNvPr>
          <p:cNvSpPr>
            <a:spLocks noChangeAspect="1"/>
          </p:cNvSpPr>
          <p:nvPr/>
        </p:nvSpPr>
        <p:spPr>
          <a:xfrm>
            <a:off x="5616616" y="1699173"/>
            <a:ext cx="228600" cy="2286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88FBE8-FA50-A74A-9508-1D0237EF34AE}"/>
              </a:ext>
            </a:extLst>
          </p:cNvPr>
          <p:cNvSpPr>
            <a:spLocks noChangeAspect="1"/>
          </p:cNvSpPr>
          <p:nvPr/>
        </p:nvSpPr>
        <p:spPr>
          <a:xfrm>
            <a:off x="5616616" y="2069563"/>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41AE6D-D2CC-0A47-BAE6-70902F1C1CFD}"/>
              </a:ext>
            </a:extLst>
          </p:cNvPr>
          <p:cNvSpPr>
            <a:spLocks noChangeAspect="1"/>
          </p:cNvSpPr>
          <p:nvPr/>
        </p:nvSpPr>
        <p:spPr>
          <a:xfrm>
            <a:off x="5616616" y="2416804"/>
            <a:ext cx="228600" cy="2286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12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145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dirty="0"/>
              <a:t>Deck Resources</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dirty="0"/>
              <a:t>Azure PowerPoint Template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dirty="0"/>
              <a:t>Fonts </a:t>
            </a:r>
          </a:p>
          <a:p>
            <a:r>
              <a:rPr lang="en-US" dirty="0"/>
              <a:t>Brand Colors</a:t>
            </a:r>
          </a:p>
          <a:p>
            <a:r>
              <a:rPr lang="en-US" dirty="0"/>
              <a:t>Common Icons (SVG format)</a:t>
            </a:r>
          </a:p>
        </p:txBody>
      </p:sp>
    </p:spTree>
    <p:extLst>
      <p:ext uri="{BB962C8B-B14F-4D97-AF65-F5344CB8AC3E}">
        <p14:creationId xmlns:p14="http://schemas.microsoft.com/office/powerpoint/2010/main" val="3773127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57200" y="457200"/>
            <a:ext cx="11277599" cy="1339850"/>
          </a:xfrm>
        </p:spPr>
        <p:txBody>
          <a:bodyPr>
            <a:noAutofit/>
          </a:bodyPr>
          <a:lstStyle/>
          <a:p>
            <a:r>
              <a:rPr lang="en-US" sz="4400" dirty="0"/>
              <a:t>Segoe UI is the font that’s used for </a:t>
            </a:r>
            <a:br>
              <a:rPr lang="en-US" sz="4400" dirty="0"/>
            </a:br>
            <a:r>
              <a:rPr lang="en-US" sz="4400" dirty="0"/>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57200" y="2590800"/>
            <a:ext cx="5181600" cy="4229100"/>
          </a:xfrm>
        </p:spPr>
        <p:txBody>
          <a:bodyPr rIns="274320"/>
          <a:lstStyle/>
          <a:p>
            <a:pPr>
              <a:lnSpc>
                <a:spcPct val="100000"/>
              </a:lnSpc>
              <a:spcBef>
                <a:spcPts val="600"/>
              </a:spcBef>
            </a:pPr>
            <a:r>
              <a:rPr lang="en-US" dirty="0"/>
              <a:t>Size and weight</a:t>
            </a:r>
          </a:p>
          <a:p>
            <a:pPr lvl="1">
              <a:spcAft>
                <a:spcPts val="0"/>
              </a:spcAft>
            </a:pPr>
            <a:r>
              <a:rPr lang="en-US" sz="1200" dirty="0"/>
              <a:t>Limit type to no more than three sizes on a slide.</a:t>
            </a:r>
          </a:p>
          <a:p>
            <a:pPr lvl="1">
              <a:spcAft>
                <a:spcPts val="0"/>
              </a:spcAft>
            </a:pPr>
            <a:r>
              <a:rPr lang="en-US" sz="1200" dirty="0"/>
              <a:t>Use </a:t>
            </a:r>
            <a:r>
              <a:rPr lang="en-US" sz="1200" dirty="0" err="1"/>
              <a:t>Semibold</a:t>
            </a:r>
            <a:r>
              <a:rPr lang="en-US" sz="1200" dirty="0"/>
              <a:t> for text larger than 28pt.</a:t>
            </a:r>
          </a:p>
          <a:p>
            <a:pPr lvl="1">
              <a:spcAft>
                <a:spcPts val="0"/>
              </a:spcAft>
            </a:pPr>
            <a:r>
              <a:rPr lang="en-US" sz="1200" dirty="0"/>
              <a:t>Use Regular for increased legibility at small sizes or over backgrounds.</a:t>
            </a:r>
          </a:p>
          <a:p>
            <a:pPr lvl="1">
              <a:spcAft>
                <a:spcPts val="0"/>
              </a:spcAft>
            </a:pPr>
            <a:r>
              <a:rPr lang="en-US" sz="1200" dirty="0"/>
              <a:t>Use </a:t>
            </a:r>
            <a:r>
              <a:rPr lang="en-US" sz="1200" dirty="0" err="1"/>
              <a:t>Semibold</a:t>
            </a:r>
            <a:r>
              <a:rPr lang="en-US" sz="1200" dirty="0"/>
              <a:t> for subheads and headlines.</a:t>
            </a:r>
          </a:p>
          <a:p>
            <a:pPr lvl="1">
              <a:spcAft>
                <a:spcPts val="0"/>
              </a:spcAft>
            </a:pPr>
            <a:r>
              <a:rPr lang="en-US" sz="1200" dirty="0"/>
              <a:t>Segoe Black, Light and Condensed should not be used.</a:t>
            </a:r>
          </a:p>
          <a:p>
            <a:pPr>
              <a:lnSpc>
                <a:spcPct val="100000"/>
              </a:lnSpc>
              <a:spcBef>
                <a:spcPts val="600"/>
              </a:spcBef>
            </a:pPr>
            <a:r>
              <a:rPr lang="en-US" dirty="0"/>
              <a:t>Case</a:t>
            </a:r>
            <a:endParaRPr lang="en-US" sz="2000" dirty="0"/>
          </a:p>
          <a:p>
            <a:pPr lvl="1">
              <a:spcAft>
                <a:spcPts val="0"/>
              </a:spcAft>
            </a:pPr>
            <a:r>
              <a:rPr lang="en-US" sz="1200" dirty="0"/>
              <a:t>Sentence case is our standard for all communications.</a:t>
            </a:r>
          </a:p>
          <a:p>
            <a:pPr lvl="1">
              <a:spcAft>
                <a:spcPts val="0"/>
              </a:spcAft>
            </a:pPr>
            <a:r>
              <a:rPr lang="en-US" sz="1200" dirty="0"/>
              <a:t>Use all-uppercase sparingly – for titles, short headings, or subheadings, and never for full paragraphs.</a:t>
            </a:r>
          </a:p>
          <a:p>
            <a:pPr lvl="1">
              <a:spcAft>
                <a:spcPts val="0"/>
              </a:spcAft>
            </a:pPr>
            <a:r>
              <a:rPr lang="en-US" sz="1200" dirty="0"/>
              <a:t>Don’t use all-lowercase type.</a:t>
            </a:r>
          </a:p>
          <a:p>
            <a:pPr>
              <a:lnSpc>
                <a:spcPct val="100000"/>
              </a:lnSpc>
              <a:spcBef>
                <a:spcPts val="600"/>
              </a:spcBef>
            </a:pPr>
            <a:r>
              <a:rPr lang="en-US" dirty="0"/>
              <a:t>Justification</a:t>
            </a:r>
            <a:endParaRPr lang="en-US" sz="2000" dirty="0"/>
          </a:p>
          <a:p>
            <a:pPr lvl="1">
              <a:spcAft>
                <a:spcPts val="0"/>
              </a:spcAft>
            </a:pPr>
            <a:r>
              <a:rPr lang="en-US" sz="1200" dirty="0"/>
              <a:t>Type should be set flush left, ragged right. </a:t>
            </a:r>
            <a:br>
              <a:rPr lang="en-US" sz="1200" dirty="0"/>
            </a:br>
            <a:r>
              <a:rPr lang="en-US" sz="1200" dirty="0"/>
              <a:t>Avoid windows, orphans and lines that end with hyphens.</a:t>
            </a:r>
          </a:p>
          <a:p>
            <a:pPr>
              <a:lnSpc>
                <a:spcPct val="100000"/>
              </a:lnSpc>
            </a:pPr>
            <a:endParaRPr lang="en-US" sz="1600" dirty="0"/>
          </a:p>
        </p:txBody>
      </p:sp>
      <p:sp>
        <p:nvSpPr>
          <p:cNvPr id="8" name="Content Placeholder 6"/>
          <p:cNvSpPr>
            <a:spLocks noGrp="1"/>
          </p:cNvSpPr>
          <p:nvPr>
            <p:ph type="subTitle" idx="4294967295"/>
          </p:nvPr>
        </p:nvSpPr>
        <p:spPr>
          <a:xfrm>
            <a:off x="457200" y="1797050"/>
            <a:ext cx="10820400" cy="685800"/>
          </a:xfrm>
        </p:spPr>
        <p:txBody>
          <a:bodyPr/>
          <a:lstStyle/>
          <a:p>
            <a:pPr>
              <a:lnSpc>
                <a:spcPct val="100000"/>
              </a:lnSpc>
              <a:spcBef>
                <a:spcPts val="600"/>
              </a:spcBef>
            </a:pPr>
            <a:r>
              <a:rPr lang="en-US" dirty="0"/>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2590800"/>
            <a:ext cx="5638798" cy="3301073"/>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Our brand colors</a:t>
            </a:r>
            <a:endParaRPr lang="en-US" dirty="0"/>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p:txBody>
          <a:bodyPr/>
          <a:lstStyle/>
          <a:p>
            <a:r>
              <a:rPr lang="en-US" dirty="0"/>
              <a:t>Digital and on-screen applications use RGB or HEX color formulas. </a:t>
            </a:r>
            <a:br>
              <a:rPr lang="en-US" dirty="0"/>
            </a:br>
            <a:r>
              <a:rPr lang="en-US" dirty="0"/>
              <a:t>The color formulas are shown below.</a:t>
            </a:r>
          </a:p>
        </p:txBody>
      </p:sp>
      <p:sp>
        <p:nvSpPr>
          <p:cNvPr id="3" name="Rectangle 2"/>
          <p:cNvSpPr/>
          <p:nvPr/>
        </p:nvSpPr>
        <p:spPr>
          <a:xfrm>
            <a:off x="457199" y="2590800"/>
            <a:ext cx="2133601" cy="2095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FFFFFF"/>
                </a:solidFill>
              </a:rPr>
              <a:t>Azure Blue</a:t>
            </a:r>
          </a:p>
          <a:p>
            <a:pPr lvl="0"/>
            <a:endParaRPr lang="en-US" b="1" dirty="0">
              <a:solidFill>
                <a:srgbClr val="FFFFFF"/>
              </a:solidFill>
            </a:endParaRPr>
          </a:p>
          <a:p>
            <a:pPr lvl="0"/>
            <a:r>
              <a:rPr lang="is-IS" dirty="0">
                <a:solidFill>
                  <a:srgbClr val="FFFFFF"/>
                </a:solidFill>
              </a:rPr>
              <a:t>R0 G120 B215</a:t>
            </a:r>
            <a:br>
              <a:rPr lang="en-US" dirty="0">
                <a:solidFill>
                  <a:srgbClr val="FFFFFF"/>
                </a:solidFill>
              </a:rPr>
            </a:br>
            <a:r>
              <a:rPr lang="en-US" dirty="0">
                <a:solidFill>
                  <a:srgbClr val="FFFFFF"/>
                </a:solidFill>
              </a:rPr>
              <a:t>0078D7</a:t>
            </a:r>
          </a:p>
        </p:txBody>
      </p:sp>
      <p:sp>
        <p:nvSpPr>
          <p:cNvPr id="29" name="Rectangle 28"/>
          <p:cNvSpPr/>
          <p:nvPr/>
        </p:nvSpPr>
        <p:spPr>
          <a:xfrm>
            <a:off x="6096000" y="2590800"/>
            <a:ext cx="2133600" cy="2095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000000"/>
                </a:solidFill>
              </a:rPr>
              <a:t>Light Blue</a:t>
            </a:r>
          </a:p>
          <a:p>
            <a:pPr lvl="0"/>
            <a:endParaRPr lang="en-US" b="1" dirty="0">
              <a:solidFill>
                <a:srgbClr val="000000"/>
              </a:solidFill>
            </a:endParaRPr>
          </a:p>
          <a:p>
            <a:pPr lvl="0"/>
            <a:r>
              <a:rPr lang="en-US" dirty="0">
                <a:solidFill>
                  <a:srgbClr val="000000"/>
                </a:solidFill>
              </a:rPr>
              <a:t>R177 G214 B242</a:t>
            </a:r>
            <a:br>
              <a:rPr lang="en-US" dirty="0">
                <a:solidFill>
                  <a:srgbClr val="000000"/>
                </a:solidFill>
              </a:rPr>
            </a:br>
            <a:r>
              <a:rPr lang="en-US" dirty="0">
                <a:solidFill>
                  <a:srgbClr val="000000"/>
                </a:solidFill>
              </a:rPr>
              <a:t>B1D6F2</a:t>
            </a:r>
          </a:p>
        </p:txBody>
      </p:sp>
      <p:sp>
        <p:nvSpPr>
          <p:cNvPr id="31" name="Rectangle 30"/>
          <p:cNvSpPr/>
          <p:nvPr/>
        </p:nvSpPr>
        <p:spPr>
          <a:xfrm>
            <a:off x="3288587" y="2590800"/>
            <a:ext cx="2121613" cy="20955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137160" tIns="137160" rtlCol="0" anchor="t" anchorCtr="0"/>
          <a:lstStyle/>
          <a:p>
            <a:pPr lvl="0"/>
            <a:r>
              <a:rPr lang="en-US" b="1" dirty="0">
                <a:solidFill>
                  <a:srgbClr val="FFFFFF"/>
                </a:solidFill>
              </a:rPr>
              <a:t>Medium Blue</a:t>
            </a:r>
          </a:p>
          <a:p>
            <a:pPr lvl="0"/>
            <a:endParaRPr lang="en-US" b="1" dirty="0">
              <a:solidFill>
                <a:srgbClr val="FFFFFF"/>
              </a:solidFill>
            </a:endParaRPr>
          </a:p>
          <a:p>
            <a:pPr lvl="0"/>
            <a:r>
              <a:rPr lang="en-US" dirty="0">
                <a:solidFill>
                  <a:srgbClr val="FFFFFF"/>
                </a:solidFill>
              </a:rPr>
              <a:t>R77 G176 B255</a:t>
            </a:r>
            <a:br>
              <a:rPr lang="en-US" dirty="0">
                <a:solidFill>
                  <a:srgbClr val="FFFFFF"/>
                </a:solidFill>
              </a:rPr>
            </a:br>
            <a:r>
              <a:rPr lang="cs-CZ" dirty="0">
                <a:solidFill>
                  <a:srgbClr val="FFFFFF"/>
                </a:solidFill>
              </a:rPr>
              <a:t>4DB0FF</a:t>
            </a:r>
            <a:endParaRPr lang="en-US" dirty="0">
              <a:solidFill>
                <a:srgbClr val="FFFFFF"/>
              </a:solidFill>
            </a:endParaRPr>
          </a:p>
        </p:txBody>
      </p:sp>
      <p:sp>
        <p:nvSpPr>
          <p:cNvPr id="32" name="Content Placeholder 17"/>
          <p:cNvSpPr txBox="1">
            <a:spLocks/>
          </p:cNvSpPr>
          <p:nvPr/>
        </p:nvSpPr>
        <p:spPr>
          <a:xfrm>
            <a:off x="639866" y="2719369"/>
            <a:ext cx="2124435" cy="1544367"/>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b="0" dirty="0">
              <a:solidFill>
                <a:schemeClr val="tx1"/>
              </a:solidFill>
              <a:latin typeface="+mn-lt"/>
            </a:endParaRPr>
          </a:p>
        </p:txBody>
      </p:sp>
      <p:grpSp>
        <p:nvGrpSpPr>
          <p:cNvPr id="6" name="Group 5"/>
          <p:cNvGrpSpPr/>
          <p:nvPr/>
        </p:nvGrpSpPr>
        <p:grpSpPr>
          <a:xfrm>
            <a:off x="457199" y="5025210"/>
            <a:ext cx="10553701" cy="1070790"/>
            <a:chOff x="457200" y="5025210"/>
            <a:chExt cx="11109478" cy="1070790"/>
          </a:xfrm>
        </p:grpSpPr>
        <p:sp>
          <p:nvSpPr>
            <p:cNvPr id="40" name="Rectangle 39"/>
            <p:cNvSpPr/>
            <p:nvPr/>
          </p:nvSpPr>
          <p:spPr>
            <a:xfrm>
              <a:off x="457200" y="5372100"/>
              <a:ext cx="2229119" cy="7239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R3 G90 B160</a:t>
              </a:r>
            </a:p>
            <a:p>
              <a:pPr lvl="0"/>
              <a:r>
                <a:rPr lang="en-US" sz="1600" dirty="0">
                  <a:solidFill>
                    <a:srgbClr val="FFFFFF"/>
                  </a:solidFill>
                  <a:latin typeface="Segoe UI" charset="0"/>
                  <a:cs typeface="Segoe UI" charset="0"/>
                </a:rPr>
                <a:t>035AA0</a:t>
              </a:r>
            </a:p>
          </p:txBody>
        </p:sp>
        <p:sp>
          <p:nvSpPr>
            <p:cNvPr id="41" name="Rectangle 40"/>
            <p:cNvSpPr/>
            <p:nvPr/>
          </p:nvSpPr>
          <p:spPr>
            <a:xfrm>
              <a:off x="2680432" y="5372100"/>
              <a:ext cx="2221896" cy="72390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R0 G120 B215</a:t>
              </a:r>
            </a:p>
            <a:p>
              <a:pPr lvl="0"/>
              <a:r>
                <a:rPr lang="en-US" sz="1600" dirty="0">
                  <a:solidFill>
                    <a:srgbClr val="FFFFFF"/>
                  </a:solidFill>
                  <a:latin typeface="Segoe UI" charset="0"/>
                  <a:cs typeface="Segoe UI" charset="0"/>
                </a:rPr>
                <a:t>0078D7</a:t>
              </a:r>
            </a:p>
          </p:txBody>
        </p:sp>
        <p:sp>
          <p:nvSpPr>
            <p:cNvPr id="43" name="Rectangle 42"/>
            <p:cNvSpPr/>
            <p:nvPr/>
          </p:nvSpPr>
          <p:spPr>
            <a:xfrm>
              <a:off x="4902329" y="5372100"/>
              <a:ext cx="2259227" cy="7239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rgbClr val="FFFFFF"/>
                  </a:solidFill>
                  <a:latin typeface="Segoe UI" charset="0"/>
                  <a:cs typeface="Segoe UI" charset="0"/>
                </a:rPr>
                <a:t>R77 G176 B255</a:t>
              </a:r>
              <a:br>
                <a:rPr lang="en-US" sz="1600" dirty="0">
                  <a:solidFill>
                    <a:srgbClr val="FFFFFF"/>
                  </a:solidFill>
                  <a:latin typeface="Segoe UI" charset="0"/>
                  <a:cs typeface="Segoe UI" charset="0"/>
                </a:rPr>
              </a:br>
              <a:r>
                <a:rPr lang="cs-CZ" sz="1600" dirty="0">
                  <a:solidFill>
                    <a:srgbClr val="FFFFFF"/>
                  </a:solidFill>
                  <a:latin typeface="Segoe UI" charset="0"/>
                  <a:cs typeface="Segoe UI" charset="0"/>
                </a:rPr>
                <a:t>4DB0FF</a:t>
              </a:r>
              <a:endParaRPr lang="en-US" sz="1600" dirty="0">
                <a:solidFill>
                  <a:srgbClr val="FFFFFF"/>
                </a:solidFill>
                <a:latin typeface="Segoe UI" charset="0"/>
                <a:cs typeface="Segoe UI" charset="0"/>
              </a:endParaRPr>
            </a:p>
          </p:txBody>
        </p:sp>
        <p:sp>
          <p:nvSpPr>
            <p:cNvPr id="44" name="Rectangle 43"/>
            <p:cNvSpPr/>
            <p:nvPr/>
          </p:nvSpPr>
          <p:spPr>
            <a:xfrm>
              <a:off x="7145512" y="5372100"/>
              <a:ext cx="2221896" cy="7239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chemeClr val="tx1"/>
                  </a:solidFill>
                  <a:latin typeface="Segoe UI" charset="0"/>
                  <a:cs typeface="Segoe UI" charset="0"/>
                </a:rPr>
                <a:t>R148 G208 B255</a:t>
              </a:r>
              <a:br>
                <a:rPr lang="en-US" sz="1600" dirty="0">
                  <a:solidFill>
                    <a:schemeClr val="tx1"/>
                  </a:solidFill>
                  <a:latin typeface="Segoe UI" charset="0"/>
                  <a:cs typeface="Segoe UI" charset="0"/>
                </a:rPr>
              </a:br>
              <a:r>
                <a:rPr lang="en-US" sz="1600" dirty="0">
                  <a:solidFill>
                    <a:schemeClr val="tx1"/>
                  </a:solidFill>
                  <a:latin typeface="Segoe UI" charset="0"/>
                  <a:cs typeface="Segoe UI" charset="0"/>
                </a:rPr>
                <a:t>94D0FF</a:t>
              </a:r>
            </a:p>
          </p:txBody>
        </p:sp>
        <p:sp>
          <p:nvSpPr>
            <p:cNvPr id="45" name="Rectangle 44"/>
            <p:cNvSpPr/>
            <p:nvPr/>
          </p:nvSpPr>
          <p:spPr>
            <a:xfrm>
              <a:off x="9354141" y="5372100"/>
              <a:ext cx="2205853" cy="7239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00" dirty="0">
                  <a:solidFill>
                    <a:schemeClr val="tx1"/>
                  </a:solidFill>
                  <a:latin typeface="Segoe UI" charset="0"/>
                  <a:cs typeface="Segoe UI" charset="0"/>
                </a:rPr>
                <a:t>R177 G214 B242</a:t>
              </a:r>
              <a:br>
                <a:rPr lang="en-US" sz="1600" dirty="0">
                  <a:solidFill>
                    <a:schemeClr val="tx1"/>
                  </a:solidFill>
                  <a:latin typeface="Segoe UI" charset="0"/>
                  <a:cs typeface="Segoe UI" charset="0"/>
                </a:rPr>
              </a:br>
              <a:r>
                <a:rPr lang="en-US" sz="1600" dirty="0">
                  <a:solidFill>
                    <a:schemeClr val="tx1"/>
                  </a:solidFill>
                  <a:latin typeface="Segoe UI" charset="0"/>
                  <a:cs typeface="Segoe UI" charset="0"/>
                </a:rPr>
                <a:t>B1D6F2</a:t>
              </a: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144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00" dirty="0">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57198" y="2206079"/>
            <a:ext cx="7772402" cy="384721"/>
          </a:xfrm>
          <a:prstGeom prst="rect">
            <a:avLst/>
          </a:prstGeom>
        </p:spPr>
        <p:txBody>
          <a:bodyPr wrap="square" lIns="0" bIns="91440" anchor="b" anchorCtr="0">
            <a:spAutoFit/>
          </a:bodyPr>
          <a:lstStyle/>
          <a:p>
            <a:r>
              <a:rPr lang="en-US" sz="1600" dirty="0"/>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 y="2931198"/>
            <a:ext cx="12192000" cy="1075710"/>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dirty="0"/>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p:txBody>
          <a:bodyPr/>
          <a:lstStyle/>
          <a:p>
            <a:pPr>
              <a:lnSpc>
                <a:spcPct val="100000"/>
              </a:lnSpc>
            </a:pPr>
            <a:r>
              <a:rPr lang="en-US" sz="1800" dirty="0"/>
              <a:t>Type and background combinations must meet a minimum 4.5:1 contrast ratio or greater for accessibility. </a:t>
            </a:r>
            <a:br>
              <a:rPr lang="en-US" sz="1800" dirty="0"/>
            </a:br>
            <a:r>
              <a:rPr lang="en-US" sz="1800" dirty="0"/>
              <a:t>Examples below demonstrate correct color use for on-screen applications. </a:t>
            </a:r>
            <a:br>
              <a:rPr lang="en-US" sz="1800" dirty="0"/>
            </a:br>
            <a:r>
              <a:rPr lang="en-US" sz="1800" dirty="0"/>
              <a:t>Colors shown with notched corners require black/dark text to be accessible.</a:t>
            </a:r>
          </a:p>
          <a:p>
            <a:pPr>
              <a:lnSpc>
                <a:spcPct val="100000"/>
              </a:lnSpc>
            </a:pPr>
            <a:endParaRPr lang="en-US" sz="1800" dirty="0"/>
          </a:p>
        </p:txBody>
      </p:sp>
      <p:sp>
        <p:nvSpPr>
          <p:cNvPr id="7" name="TextBox 6"/>
          <p:cNvSpPr txBox="1"/>
          <p:nvPr/>
        </p:nvSpPr>
        <p:spPr>
          <a:xfrm>
            <a:off x="10246091" y="3117441"/>
            <a:ext cx="1907890" cy="724143"/>
          </a:xfrm>
          <a:prstGeom prst="rect">
            <a:avLst/>
          </a:prstGeom>
          <a:noFill/>
        </p:spPr>
        <p:txBody>
          <a:bodyPr wrap="square" lIns="179285" tIns="143428" rIns="179285" bIns="143428" rtlCol="0" anchor="ctr">
            <a:spAutoFit/>
          </a:bodyPr>
          <a:lstStyle/>
          <a:p>
            <a:pPr>
              <a:lnSpc>
                <a:spcPct val="90000"/>
              </a:lnSpc>
              <a:spcAft>
                <a:spcPts val="588"/>
              </a:spcAft>
            </a:pPr>
            <a:r>
              <a:rPr lang="en-US" sz="1568" b="1" dirty="0">
                <a:solidFill>
                  <a:srgbClr val="302D20"/>
                </a:solidFill>
              </a:rPr>
              <a:t>Microsoft 8 brand colors</a:t>
            </a:r>
          </a:p>
        </p:txBody>
      </p:sp>
      <p:sp>
        <p:nvSpPr>
          <p:cNvPr id="224" name="TextBox 223"/>
          <p:cNvSpPr txBox="1"/>
          <p:nvPr/>
        </p:nvSpPr>
        <p:spPr>
          <a:xfrm>
            <a:off x="10246091" y="2297980"/>
            <a:ext cx="1833188" cy="479745"/>
          </a:xfrm>
          <a:prstGeom prst="rect">
            <a:avLst/>
          </a:prstGeom>
          <a:noFill/>
        </p:spPr>
        <p:txBody>
          <a:bodyPr wrap="square" lIns="179285" tIns="143428" rIns="179285" bIns="143428" rtlCol="0" anchor="ctr">
            <a:spAutoFit/>
          </a:bodyPr>
          <a:lstStyle/>
          <a:p>
            <a:pPr>
              <a:lnSpc>
                <a:spcPct val="90000"/>
              </a:lnSpc>
              <a:spcAft>
                <a:spcPts val="588"/>
              </a:spcAft>
            </a:pPr>
            <a:r>
              <a:rPr lang="en-US" sz="1372" dirty="0"/>
              <a:t>Light accent colors</a:t>
            </a:r>
          </a:p>
        </p:txBody>
      </p:sp>
      <p:sp>
        <p:nvSpPr>
          <p:cNvPr id="225" name="TextBox 224"/>
          <p:cNvSpPr txBox="1"/>
          <p:nvPr/>
        </p:nvSpPr>
        <p:spPr>
          <a:xfrm>
            <a:off x="10246089" y="4054184"/>
            <a:ext cx="1826052" cy="622310"/>
          </a:xfrm>
          <a:prstGeom prst="rect">
            <a:avLst/>
          </a:prstGeom>
          <a:noFill/>
        </p:spPr>
        <p:txBody>
          <a:bodyPr wrap="square" lIns="179285" tIns="143428" rIns="179285" bIns="143428" rtlCol="0" anchor="ctr">
            <a:spAutoFit/>
          </a:bodyPr>
          <a:lstStyle/>
          <a:p>
            <a:pPr>
              <a:lnSpc>
                <a:spcPct val="90000"/>
              </a:lnSpc>
              <a:spcAft>
                <a:spcPts val="588"/>
              </a:spcAft>
            </a:pPr>
            <a:r>
              <a:rPr lang="en-US" sz="1372" dirty="0"/>
              <a:t>Dark accent colors </a:t>
            </a:r>
            <a:br>
              <a:rPr lang="en-US" sz="1372" dirty="0"/>
            </a:br>
            <a:r>
              <a:rPr lang="en-US" sz="1029" dirty="0"/>
              <a:t>(+ one mid accent color)</a:t>
            </a:r>
          </a:p>
        </p:txBody>
      </p:sp>
      <p:sp>
        <p:nvSpPr>
          <p:cNvPr id="132" name="Freeform 131"/>
          <p:cNvSpPr/>
          <p:nvPr/>
        </p:nvSpPr>
        <p:spPr bwMode="auto">
          <a:xfrm>
            <a:off x="6588677"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Blue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R0 G188 B242</a:t>
            </a:r>
          </a:p>
          <a:p>
            <a:pPr>
              <a:spcAft>
                <a:spcPts val="400"/>
              </a:spcAft>
            </a:pPr>
            <a:r>
              <a:rPr lang="en-US" sz="800" dirty="0">
                <a:solidFill>
                  <a:srgbClr val="000000"/>
                </a:solidFill>
                <a:latin typeface="Segoe UI" panose="020B0502040204020203" pitchFamily="34" charset="0"/>
                <a:cs typeface="Segoe UI" panose="020B0502040204020203" pitchFamily="34" charset="0"/>
              </a:rPr>
              <a:t>00BCF2</a:t>
            </a:r>
          </a:p>
          <a:p>
            <a:endParaRPr lang="en-US" sz="800" dirty="0">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053844" y="2977229"/>
            <a:ext cx="1192245" cy="98606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Green</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R16 G124 B16</a:t>
            </a:r>
          </a:p>
          <a:p>
            <a:pPr>
              <a:spcAft>
                <a:spcPts val="400"/>
              </a:spcAft>
            </a:pPr>
            <a:r>
              <a:rPr lang="en-US" sz="800" dirty="0">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890923" y="2977229"/>
            <a:ext cx="1192245" cy="98606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Red</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R232 G17 B35</a:t>
            </a:r>
          </a:p>
          <a:p>
            <a:pPr>
              <a:spcAft>
                <a:spcPts val="400"/>
              </a:spcAft>
            </a:pPr>
            <a:r>
              <a:rPr lang="en-US" sz="800" dirty="0">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123509" y="2977229"/>
            <a:ext cx="1192245" cy="98606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Magenta</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R180 G0 B158</a:t>
            </a:r>
          </a:p>
          <a:p>
            <a:pPr>
              <a:spcAft>
                <a:spcPts val="400"/>
              </a:spcAft>
            </a:pPr>
            <a:r>
              <a:rPr lang="en-US" sz="800" dirty="0">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356093" y="2977229"/>
            <a:ext cx="1192245" cy="98606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Purple</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R92 G45 B145</a:t>
            </a:r>
          </a:p>
          <a:p>
            <a:pPr>
              <a:spcAft>
                <a:spcPts val="400"/>
              </a:spcAft>
            </a:pPr>
            <a:r>
              <a:rPr lang="en-US" sz="800" dirty="0">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588677" y="2977229"/>
            <a:ext cx="1192245" cy="98606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Blue</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G120 B215</a:t>
            </a:r>
          </a:p>
          <a:p>
            <a:pPr>
              <a:spcAft>
                <a:spcPts val="400"/>
              </a:spcAft>
            </a:pPr>
            <a:r>
              <a:rPr lang="en-US" sz="800" dirty="0">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821261" y="2977229"/>
            <a:ext cx="1192245" cy="98606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Teal</a:t>
            </a:r>
            <a:endParaRPr lang="en-US" sz="1372" b="1" dirty="0">
              <a:solidFill>
                <a:schemeClr val="bg2"/>
              </a:solidFill>
              <a:latin typeface="Segoe UI" panose="020B0502040204020203" pitchFamily="34" charset="0"/>
              <a:cs typeface="Segoe UI" panose="020B0502040204020203" pitchFamily="34" charset="0"/>
            </a:endParaRP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G130 B114</a:t>
            </a:r>
          </a:p>
          <a:p>
            <a:pPr>
              <a:spcAft>
                <a:spcPts val="400"/>
              </a:spcAft>
            </a:pPr>
            <a:r>
              <a:rPr lang="en-US" sz="800" dirty="0">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25755" y="2977229"/>
            <a:ext cx="1192245" cy="98606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1568" b="1" dirty="0">
                <a:solidFill>
                  <a:srgbClr val="000000"/>
                </a:solidFill>
                <a:latin typeface="Segoe UI" panose="020B0502040204020203" pitchFamily="34" charset="0"/>
                <a:cs typeface="Segoe UI" panose="020B0502040204020203" pitchFamily="34" charset="0"/>
              </a:rPr>
              <a:t>Yellow</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G185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58339" y="2977229"/>
            <a:ext cx="1192245" cy="98606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1568" b="1" dirty="0">
                <a:solidFill>
                  <a:schemeClr val="bg2"/>
                </a:solidFill>
                <a:latin typeface="Segoe UI" panose="020B0502040204020203" pitchFamily="34" charset="0"/>
                <a:cs typeface="Segoe UI" panose="020B0502040204020203" pitchFamily="34" charset="0"/>
              </a:rPr>
              <a:t>Orange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R216 G59 B1</a:t>
            </a:r>
          </a:p>
          <a:p>
            <a:pPr>
              <a:spcAft>
                <a:spcPts val="400"/>
              </a:spcAft>
            </a:pPr>
            <a:r>
              <a:rPr lang="en-US" sz="800" dirty="0">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25755"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Yellow</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G241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58339"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Orange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G140 B0</a:t>
            </a:r>
          </a:p>
          <a:p>
            <a:pPr>
              <a:spcAft>
                <a:spcPts val="400"/>
              </a:spcAft>
            </a:pPr>
            <a:r>
              <a:rPr lang="en-US" sz="800" dirty="0">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123509" y="2170447"/>
            <a:ext cx="1192245" cy="761961"/>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Light Magenta</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R227 G0 B140</a:t>
            </a:r>
          </a:p>
          <a:p>
            <a:pPr>
              <a:spcAft>
                <a:spcPts val="400"/>
              </a:spcAft>
            </a:pPr>
            <a:r>
              <a:rPr lang="en-US" sz="800" dirty="0">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356093"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Purple</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R180 G160 B255</a:t>
            </a:r>
          </a:p>
          <a:p>
            <a:pPr>
              <a:spcAft>
                <a:spcPts val="400"/>
              </a:spcAft>
            </a:pPr>
            <a:r>
              <a:rPr lang="en-US" sz="800" dirty="0">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821261"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Teal</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R0 G178 B148</a:t>
            </a:r>
          </a:p>
          <a:p>
            <a:pPr>
              <a:spcAft>
                <a:spcPts val="400"/>
              </a:spcAft>
            </a:pPr>
            <a:r>
              <a:rPr lang="en-US" sz="800" dirty="0">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053844" y="2170447"/>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Green</a:t>
            </a:r>
          </a:p>
          <a:p>
            <a:endParaRPr lang="en-US" sz="800" b="1"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R186 G216 B10</a:t>
            </a:r>
          </a:p>
          <a:p>
            <a:pPr>
              <a:spcAft>
                <a:spcPts val="400"/>
              </a:spcAft>
            </a:pPr>
            <a:r>
              <a:rPr lang="en-US" sz="800" dirty="0">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890923" y="4008118"/>
            <a:ext cx="1192245" cy="761961"/>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Red</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R168 G0 B0</a:t>
            </a:r>
          </a:p>
          <a:p>
            <a:pPr>
              <a:spcAft>
                <a:spcPts val="400"/>
              </a:spcAft>
            </a:pPr>
            <a:r>
              <a:rPr lang="en-US" sz="800" dirty="0">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123509" y="4008118"/>
            <a:ext cx="1192245" cy="761961"/>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Magenta </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R92 G0 B92</a:t>
            </a:r>
          </a:p>
          <a:p>
            <a:pPr>
              <a:spcAft>
                <a:spcPts val="400"/>
              </a:spcAft>
            </a:pPr>
            <a:r>
              <a:rPr lang="en-US" sz="800" dirty="0">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356093" y="4008118"/>
            <a:ext cx="1192245" cy="761961"/>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Purple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R50 G20 B90</a:t>
            </a:r>
          </a:p>
          <a:p>
            <a:pPr>
              <a:spcAft>
                <a:spcPts val="400"/>
              </a:spcAft>
            </a:pPr>
            <a:r>
              <a:rPr lang="en-US" sz="800" dirty="0">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588677" y="4810108"/>
            <a:ext cx="1192245" cy="761961"/>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Mid Blue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G24 B143</a:t>
            </a:r>
          </a:p>
          <a:p>
            <a:pPr>
              <a:spcAft>
                <a:spcPts val="400"/>
              </a:spcAft>
            </a:pPr>
            <a:r>
              <a:rPr lang="en-US" sz="800" dirty="0">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821261" y="4008118"/>
            <a:ext cx="1192245" cy="761961"/>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Teal</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G75 B80</a:t>
            </a:r>
          </a:p>
          <a:p>
            <a:pPr>
              <a:spcAft>
                <a:spcPts val="400"/>
              </a:spcAft>
            </a:pPr>
            <a:r>
              <a:rPr lang="en-US" sz="800" dirty="0">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053844" y="4008118"/>
            <a:ext cx="1192245" cy="761961"/>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Green</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G75 B28</a:t>
            </a:r>
          </a:p>
          <a:p>
            <a:pPr>
              <a:spcAft>
                <a:spcPts val="400"/>
              </a:spcAft>
            </a:pPr>
            <a:r>
              <a:rPr lang="en-US" sz="800" dirty="0">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588677" y="4008118"/>
            <a:ext cx="1192245" cy="761961"/>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chemeClr val="bg2"/>
                </a:solidFill>
                <a:latin typeface="Segoe UI" panose="020B0502040204020203" pitchFamily="34" charset="0"/>
                <a:cs typeface="Segoe UI" panose="020B0502040204020203" pitchFamily="34" charset="0"/>
              </a:rPr>
              <a:t>Dark Blue</a:t>
            </a:r>
          </a:p>
          <a:p>
            <a:endParaRPr lang="en-US" sz="800" b="1" dirty="0">
              <a:solidFill>
                <a:schemeClr val="bg2"/>
              </a:solidFill>
              <a:latin typeface="Segoe UI" panose="020B0502040204020203" pitchFamily="34" charset="0"/>
              <a:cs typeface="Segoe UI" panose="020B0502040204020203" pitchFamily="34" charset="0"/>
            </a:endParaRPr>
          </a:p>
          <a:p>
            <a:r>
              <a:rPr lang="en-US" sz="800" dirty="0">
                <a:solidFill>
                  <a:schemeClr val="bg2"/>
                </a:solidFill>
                <a:latin typeface="Segoe UI" panose="020B0502040204020203" pitchFamily="34" charset="0"/>
                <a:cs typeface="Segoe UI" panose="020B0502040204020203" pitchFamily="34" charset="0"/>
              </a:rPr>
              <a:t>R0 G32 B80</a:t>
            </a:r>
          </a:p>
          <a:p>
            <a:pPr>
              <a:spcAft>
                <a:spcPts val="400"/>
              </a:spcAft>
            </a:pPr>
            <a:r>
              <a:rPr lang="en-US" sz="800" dirty="0">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123509" y="5713086"/>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endParaRPr lang="en-US" sz="800"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R255 G255 B255</a:t>
            </a:r>
          </a:p>
          <a:p>
            <a:pPr>
              <a:spcAft>
                <a:spcPts val="400"/>
              </a:spcAft>
            </a:pPr>
            <a:r>
              <a:rPr lang="en-US" sz="800" dirty="0">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356093" y="5713086"/>
            <a:ext cx="1192245" cy="761961"/>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0952" rIns="60952" rtlCol="0" anchor="t">
            <a:noAutofit/>
          </a:bodyPr>
          <a:lstStyle/>
          <a:p>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endParaRPr lang="en-US" sz="800" dirty="0">
              <a:solidFill>
                <a:srgbClr val="000000"/>
              </a:solidFill>
              <a:latin typeface="Segoe UI" panose="020B0502040204020203" pitchFamily="34" charset="0"/>
              <a:cs typeface="Segoe UI" panose="020B0502040204020203" pitchFamily="34" charset="0"/>
            </a:endParaRPr>
          </a:p>
          <a:p>
            <a:r>
              <a:rPr lang="en-US" sz="800" dirty="0">
                <a:solidFill>
                  <a:srgbClr val="000000"/>
                </a:solidFill>
                <a:latin typeface="Segoe UI" panose="020B0502040204020203" pitchFamily="34" charset="0"/>
                <a:cs typeface="Segoe UI" panose="020B0502040204020203" pitchFamily="34" charset="0"/>
              </a:rPr>
              <a:t>R210 G210 B210</a:t>
            </a:r>
          </a:p>
          <a:p>
            <a:pPr>
              <a:spcAft>
                <a:spcPts val="400"/>
              </a:spcAft>
            </a:pPr>
            <a:r>
              <a:rPr lang="en-US" sz="800" dirty="0">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588677" y="5713086"/>
            <a:ext cx="1192245" cy="761961"/>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FFFFFF"/>
              </a:solidFill>
              <a:latin typeface="Segoe UI" panose="020B0502040204020203" pitchFamily="34" charset="0"/>
              <a:cs typeface="Segoe UI" panose="020B0502040204020203" pitchFamily="34" charset="0"/>
            </a:endParaRPr>
          </a:p>
          <a:p>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R115 G115 B115</a:t>
            </a:r>
          </a:p>
          <a:p>
            <a:pPr>
              <a:spcAft>
                <a:spcPts val="400"/>
              </a:spcAft>
            </a:pPr>
            <a:r>
              <a:rPr lang="en-US" sz="800" dirty="0">
                <a:solidFill>
                  <a:srgbClr val="FFFFFF"/>
                </a:solidFill>
                <a:latin typeface="Segoe UI" panose="020B0502040204020203" pitchFamily="34" charset="0"/>
                <a:cs typeface="Segoe UI" panose="020B0502040204020203" pitchFamily="34" charset="0"/>
              </a:rPr>
              <a:t>737373</a:t>
            </a:r>
          </a:p>
          <a:p>
            <a:endParaRPr lang="en-US" sz="800" dirty="0">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821261" y="5713086"/>
            <a:ext cx="1192245" cy="761961"/>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Dark Gray</a:t>
            </a:r>
            <a:br>
              <a:rPr lang="en-US" sz="800" dirty="0">
                <a:solidFill>
                  <a:srgbClr val="FFFFFF"/>
                </a:solidFill>
                <a:latin typeface="Segoe UI" panose="020B0502040204020203" pitchFamily="34" charset="0"/>
                <a:cs typeface="Segoe UI" panose="020B0502040204020203" pitchFamily="34" charset="0"/>
              </a:rPr>
            </a:br>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R80 G80 B80</a:t>
            </a:r>
          </a:p>
          <a:p>
            <a:pPr>
              <a:spcAft>
                <a:spcPts val="400"/>
              </a:spcAft>
            </a:pPr>
            <a:r>
              <a:rPr lang="en-US" sz="800" dirty="0">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053844" y="5713086"/>
            <a:ext cx="1192245" cy="761961"/>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r>
              <a:rPr lang="en-US" sz="800" b="1" dirty="0">
                <a:solidFill>
                  <a:srgbClr val="FFFFFF"/>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endParaRPr lang="en-US" sz="800" dirty="0">
              <a:solidFill>
                <a:srgbClr val="FFFFFF"/>
              </a:solidFill>
              <a:latin typeface="Segoe UI" panose="020B0502040204020203" pitchFamily="34" charset="0"/>
              <a:cs typeface="Segoe UI" panose="020B0502040204020203" pitchFamily="34" charset="0"/>
            </a:endParaRPr>
          </a:p>
          <a:p>
            <a:r>
              <a:rPr lang="en-US" sz="800" dirty="0">
                <a:solidFill>
                  <a:srgbClr val="FFFFFF"/>
                </a:solidFill>
                <a:latin typeface="Segoe UI" panose="020B0502040204020203" pitchFamily="34" charset="0"/>
                <a:cs typeface="Segoe UI" panose="020B0502040204020203" pitchFamily="34" charset="0"/>
              </a:rPr>
              <a:t>R0 G0 B0</a:t>
            </a:r>
          </a:p>
          <a:p>
            <a:pPr>
              <a:spcAft>
                <a:spcPts val="400"/>
              </a:spcAft>
            </a:pPr>
            <a:r>
              <a:rPr lang="en-US" sz="800" dirty="0">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246091" y="5759150"/>
            <a:ext cx="1833188" cy="669832"/>
          </a:xfrm>
          <a:prstGeom prst="rect">
            <a:avLst/>
          </a:prstGeom>
          <a:noFill/>
        </p:spPr>
        <p:txBody>
          <a:bodyPr wrap="square" lIns="179285" tIns="143428" rIns="179285" bIns="143428" rtlCol="0" anchor="ctr">
            <a:spAutoFit/>
          </a:bodyPr>
          <a:lstStyle/>
          <a:p>
            <a:pPr>
              <a:lnSpc>
                <a:spcPct val="90000"/>
              </a:lnSpc>
            </a:pPr>
            <a:r>
              <a:rPr lang="en-US" sz="1372" dirty="0"/>
              <a:t>White, black and gray accent colors</a:t>
            </a:r>
          </a:p>
        </p:txBody>
      </p:sp>
      <p:sp>
        <p:nvSpPr>
          <p:cNvPr id="36" name="TextBox 35"/>
          <p:cNvSpPr txBox="1"/>
          <p:nvPr/>
        </p:nvSpPr>
        <p:spPr>
          <a:xfrm>
            <a:off x="269241" y="5808227"/>
            <a:ext cx="3415563" cy="720545"/>
          </a:xfrm>
          <a:prstGeom prst="rect">
            <a:avLst/>
          </a:prstGeom>
          <a:noFill/>
        </p:spPr>
        <p:txBody>
          <a:bodyPr wrap="square" lIns="179285" tIns="143428" rIns="179285" bIns="143428" rtlCol="0">
            <a:spAutoFit/>
          </a:bodyPr>
          <a:lstStyle/>
          <a:p>
            <a:r>
              <a:rPr lang="en-US" sz="1400" dirty="0"/>
              <a:t>For more information on accessibility, visit: </a:t>
            </a:r>
            <a:r>
              <a:rPr lang="en-US" sz="1400" dirty="0">
                <a:hlinkClick r:id="rId3"/>
              </a:rPr>
              <a:t>Microsoft.com/enable</a:t>
            </a:r>
            <a:endParaRPr lang="en-US" sz="1400" dirty="0"/>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4258859090"/>
              </p:ext>
            </p:extLst>
          </p:nvPr>
        </p:nvGraphicFramePr>
        <p:xfrm>
          <a:off x="450102" y="906780"/>
          <a:ext cx="11284698" cy="51511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API Apps</a:t>
                      </a:r>
                    </a:p>
                  </a:txBody>
                  <a:tcPr marL="0" marR="0" marT="1097280" marB="0"/>
                </a:tc>
                <a:tc>
                  <a:txBody>
                    <a:bodyPr/>
                    <a:lstStyle/>
                    <a:p>
                      <a:pPr algn="ctr"/>
                      <a:r>
                        <a:rPr lang="en-US" sz="1000" dirty="0">
                          <a:solidFill>
                            <a:schemeClr val="accent1"/>
                          </a:solidFill>
                        </a:rPr>
                        <a:t>API Management</a:t>
                      </a:r>
                    </a:p>
                  </a:txBody>
                  <a:tcPr marL="0" marR="0" marT="1097280" marB="0"/>
                </a:tc>
                <a:tc>
                  <a:txBody>
                    <a:bodyPr/>
                    <a:lstStyle/>
                    <a:p>
                      <a:pPr algn="ctr"/>
                      <a:r>
                        <a:rPr lang="en-US" sz="1000" dirty="0">
                          <a:solidFill>
                            <a:schemeClr val="accent1"/>
                          </a:solidFill>
                        </a:rPr>
                        <a:t>App Service</a:t>
                      </a:r>
                    </a:p>
                  </a:txBody>
                  <a:tcPr marL="0" marR="0" marT="1097280" marB="0"/>
                </a:tc>
                <a:tc>
                  <a:txBody>
                    <a:bodyPr/>
                    <a:lstStyle/>
                    <a:p>
                      <a:pPr algn="ctr"/>
                      <a:r>
                        <a:rPr lang="en-US" sz="1000" dirty="0">
                          <a:solidFill>
                            <a:schemeClr val="accent1"/>
                          </a:solidFill>
                        </a:rPr>
                        <a:t>Applications Gateway</a:t>
                      </a:r>
                    </a:p>
                  </a:txBody>
                  <a:tcPr marL="0" marR="0" marT="1097280" marB="0"/>
                </a:tc>
                <a:tc>
                  <a:txBody>
                    <a:bodyPr/>
                    <a:lstStyle/>
                    <a:p>
                      <a:pPr algn="ctr"/>
                      <a:r>
                        <a:rPr lang="en-US" sz="1000" dirty="0">
                          <a:solidFill>
                            <a:schemeClr val="accent1"/>
                          </a:solidFill>
                        </a:rPr>
                        <a:t>Application Insights</a:t>
                      </a:r>
                    </a:p>
                  </a:txBody>
                  <a:tcPr marL="0" marR="0" marT="1097280" marB="0"/>
                </a:tc>
                <a:tc>
                  <a:txBody>
                    <a:bodyPr/>
                    <a:lstStyle/>
                    <a:p>
                      <a:pPr algn="ctr"/>
                      <a:r>
                        <a:rPr lang="en-US" sz="1000" dirty="0">
                          <a:solidFill>
                            <a:schemeClr val="accent1"/>
                          </a:solidFill>
                        </a:rPr>
                        <a:t>Automation</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Azure</a:t>
                      </a:r>
                    </a:p>
                  </a:txBody>
                  <a:tcPr marL="0" marR="0" marT="1097280" marB="0"/>
                </a:tc>
                <a:tc>
                  <a:txBody>
                    <a:bodyPr/>
                    <a:lstStyle/>
                    <a:p>
                      <a:pPr algn="ctr"/>
                      <a:r>
                        <a:rPr lang="en-US" sz="1000" dirty="0">
                          <a:solidFill>
                            <a:schemeClr val="accent1"/>
                          </a:solidFill>
                        </a:rPr>
                        <a:t>Azure Active Directory</a:t>
                      </a:r>
                    </a:p>
                  </a:txBody>
                  <a:tcPr marL="0" marR="0" marT="1097280" marB="0"/>
                </a:tc>
                <a:tc>
                  <a:txBody>
                    <a:bodyPr/>
                    <a:lstStyle/>
                    <a:p>
                      <a:pPr algn="ctr"/>
                      <a:r>
                        <a:rPr lang="en-US" sz="1000" dirty="0">
                          <a:solidFill>
                            <a:schemeClr val="accent1"/>
                          </a:solidFill>
                        </a:rPr>
                        <a:t>Azure Advisor</a:t>
                      </a:r>
                    </a:p>
                  </a:txBody>
                  <a:tcPr marL="0" marR="0" marT="1097280" marB="0"/>
                </a:tc>
                <a:tc>
                  <a:txBody>
                    <a:bodyPr/>
                    <a:lstStyle/>
                    <a:p>
                      <a:pPr algn="ctr"/>
                      <a:r>
                        <a:rPr lang="en-US" sz="1000" dirty="0">
                          <a:solidFill>
                            <a:schemeClr val="accent1"/>
                          </a:solidFill>
                        </a:rPr>
                        <a:t>Azure Analysis Services</a:t>
                      </a:r>
                    </a:p>
                  </a:txBody>
                  <a:tcPr marL="0" marR="0" marT="1097280" marB="0"/>
                </a:tc>
                <a:tc>
                  <a:txBody>
                    <a:bodyPr/>
                    <a:lstStyle/>
                    <a:p>
                      <a:pPr algn="ctr"/>
                      <a:r>
                        <a:rPr lang="en-US" sz="1000" dirty="0">
                          <a:solidFill>
                            <a:schemeClr val="accent1"/>
                          </a:solidFill>
                        </a:rPr>
                        <a:t>Azure Backup</a:t>
                      </a:r>
                    </a:p>
                  </a:txBody>
                  <a:tcPr marL="0" marR="0" marT="1097280" marB="0"/>
                </a:tc>
                <a:tc>
                  <a:txBody>
                    <a:bodyPr/>
                    <a:lstStyle/>
                    <a:p>
                      <a:pPr algn="ctr"/>
                      <a:r>
                        <a:rPr lang="en-US" sz="1000" dirty="0">
                          <a:solidFill>
                            <a:schemeClr val="accent1"/>
                          </a:solidFill>
                        </a:rPr>
                        <a:t>Azure Bot Services</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Azure Cache </a:t>
                      </a:r>
                      <a:r>
                        <a:rPr lang="en-US" sz="1000" dirty="0" err="1">
                          <a:solidFill>
                            <a:schemeClr val="accent1"/>
                          </a:solidFill>
                        </a:rPr>
                        <a:t>Redis</a:t>
                      </a:r>
                      <a:r>
                        <a:rPr lang="en-US" sz="1000" dirty="0">
                          <a:solidFill>
                            <a:schemeClr val="accent1"/>
                          </a:solidFill>
                        </a:rPr>
                        <a:t> </a:t>
                      </a:r>
                      <a:br>
                        <a:rPr lang="en-US" sz="1000" dirty="0">
                          <a:solidFill>
                            <a:schemeClr val="accent1"/>
                          </a:solidFill>
                        </a:rPr>
                      </a:br>
                      <a:r>
                        <a:rPr lang="en-US" sz="1000" dirty="0">
                          <a:solidFill>
                            <a:schemeClr val="accent1"/>
                          </a:solidFill>
                        </a:rPr>
                        <a:t>Product Icon</a:t>
                      </a:r>
                    </a:p>
                  </a:txBody>
                  <a:tcPr marL="0" marR="0" marT="1097280" marB="0"/>
                </a:tc>
                <a:tc>
                  <a:txBody>
                    <a:bodyPr/>
                    <a:lstStyle/>
                    <a:p>
                      <a:pPr algn="ctr"/>
                      <a:r>
                        <a:rPr lang="en-US" sz="1000" dirty="0">
                          <a:solidFill>
                            <a:schemeClr val="accent1"/>
                          </a:solidFill>
                        </a:rPr>
                        <a:t>Azure Container Registry</a:t>
                      </a:r>
                    </a:p>
                  </a:txBody>
                  <a:tcPr marL="0" marR="0" marT="1097280" marB="0"/>
                </a:tc>
                <a:tc>
                  <a:txBody>
                    <a:bodyPr/>
                    <a:lstStyle/>
                    <a:p>
                      <a:pPr algn="ctr"/>
                      <a:r>
                        <a:rPr lang="en-US" sz="1000" dirty="0">
                          <a:solidFill>
                            <a:schemeClr val="accent1"/>
                          </a:solidFill>
                        </a:rPr>
                        <a:t>Azure Container Service</a:t>
                      </a:r>
                    </a:p>
                    <a:p>
                      <a:pPr algn="ctr"/>
                      <a:r>
                        <a:rPr lang="en-US" sz="1000" dirty="0">
                          <a:solidFill>
                            <a:schemeClr val="accent1"/>
                          </a:solidFill>
                        </a:rPr>
                        <a:t>ACS &amp; AKS</a:t>
                      </a:r>
                    </a:p>
                  </a:txBody>
                  <a:tcPr marL="0" marR="0" marT="1097280" marB="0"/>
                </a:tc>
                <a:tc>
                  <a:txBody>
                    <a:bodyPr/>
                    <a:lstStyle/>
                    <a:p>
                      <a:pPr algn="ctr"/>
                      <a:r>
                        <a:rPr lang="en-US" sz="1000" dirty="0">
                          <a:solidFill>
                            <a:schemeClr val="accent1"/>
                          </a:solidFill>
                        </a:rPr>
                        <a:t>Azure Content Delivery Network</a:t>
                      </a:r>
                    </a:p>
                  </a:txBody>
                  <a:tcPr marL="0" marR="0" marT="1097280" marB="0"/>
                </a:tc>
                <a:tc>
                  <a:txBody>
                    <a:bodyPr/>
                    <a:lstStyle/>
                    <a:p>
                      <a:pPr algn="ctr"/>
                      <a:r>
                        <a:rPr lang="en-US" sz="1000" dirty="0">
                          <a:solidFill>
                            <a:schemeClr val="accent1"/>
                          </a:solidFill>
                        </a:rPr>
                        <a:t>Azure Database </a:t>
                      </a:r>
                      <a:br>
                        <a:rPr lang="en-US" sz="1000" dirty="0">
                          <a:solidFill>
                            <a:schemeClr val="accent1"/>
                          </a:solidFill>
                        </a:rPr>
                      </a:br>
                      <a:r>
                        <a:rPr lang="en-US" sz="1000" dirty="0">
                          <a:solidFill>
                            <a:schemeClr val="accent1"/>
                          </a:solidFill>
                        </a:rPr>
                        <a:t>for PostgreSQL</a:t>
                      </a:r>
                    </a:p>
                  </a:txBody>
                  <a:tcPr marL="0" marR="0" marT="1097280" marB="0"/>
                </a:tc>
                <a:tc>
                  <a:txBody>
                    <a:bodyPr/>
                    <a:lstStyle/>
                    <a:p>
                      <a:pPr algn="ctr"/>
                      <a:r>
                        <a:rPr lang="en-US" sz="1000" dirty="0">
                          <a:solidFill>
                            <a:schemeClr val="accent1"/>
                          </a:solidFill>
                        </a:rPr>
                        <a:t>Azure Database </a:t>
                      </a:r>
                      <a:br>
                        <a:rPr lang="en-US" sz="1000" dirty="0">
                          <a:solidFill>
                            <a:schemeClr val="accent1"/>
                          </a:solidFill>
                        </a:rPr>
                      </a:br>
                      <a:r>
                        <a:rPr lang="en-US" sz="1000" dirty="0">
                          <a:solidFill>
                            <a:schemeClr val="accent1"/>
                          </a:solidFill>
                        </a:rPr>
                        <a:t>Migration Service</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Azure DDoS Protection</a:t>
                      </a:r>
                    </a:p>
                  </a:txBody>
                  <a:tcPr marL="0" marR="0" marT="1097280" marB="0"/>
                </a:tc>
                <a:tc>
                  <a:txBody>
                    <a:bodyPr/>
                    <a:lstStyle/>
                    <a:p>
                      <a:pPr algn="ctr"/>
                      <a:r>
                        <a:rPr lang="en-US" sz="1000" dirty="0">
                          <a:solidFill>
                            <a:schemeClr val="accent1"/>
                          </a:solidFill>
                        </a:rPr>
                        <a:t>Azure </a:t>
                      </a:r>
                      <a:r>
                        <a:rPr lang="en-US" sz="1000" dirty="0" err="1">
                          <a:solidFill>
                            <a:schemeClr val="accent1"/>
                          </a:solidFill>
                        </a:rPr>
                        <a:t>DevTest</a:t>
                      </a:r>
                      <a:r>
                        <a:rPr lang="en-US" sz="1000" dirty="0">
                          <a:solidFill>
                            <a:schemeClr val="accent1"/>
                          </a:solidFill>
                        </a:rPr>
                        <a:t> Labs</a:t>
                      </a:r>
                    </a:p>
                  </a:txBody>
                  <a:tcPr marL="0" marR="0" marT="1097280" marB="0"/>
                </a:tc>
                <a:tc>
                  <a:txBody>
                    <a:bodyPr/>
                    <a:lstStyle/>
                    <a:p>
                      <a:pPr algn="ctr"/>
                      <a:r>
                        <a:rPr lang="en-US" sz="1000" dirty="0">
                          <a:solidFill>
                            <a:schemeClr val="accent1"/>
                          </a:solidFill>
                        </a:rPr>
                        <a:t>Azure DNS</a:t>
                      </a:r>
                    </a:p>
                  </a:txBody>
                  <a:tcPr marL="0" marR="0" marT="1097280" marB="0"/>
                </a:tc>
                <a:tc>
                  <a:txBody>
                    <a:bodyPr/>
                    <a:lstStyle/>
                    <a:p>
                      <a:pPr algn="ctr"/>
                      <a:r>
                        <a:rPr lang="en-US" sz="1000" dirty="0">
                          <a:solidFill>
                            <a:schemeClr val="accent1"/>
                          </a:solidFill>
                        </a:rPr>
                        <a:t>Azure Event Grid</a:t>
                      </a:r>
                    </a:p>
                  </a:txBody>
                  <a:tcPr marL="0" marR="0" marT="1097280" marB="0"/>
                </a:tc>
                <a:tc>
                  <a:txBody>
                    <a:bodyPr/>
                    <a:lstStyle/>
                    <a:p>
                      <a:pPr algn="ctr"/>
                      <a:r>
                        <a:rPr lang="en-US" sz="1000" dirty="0">
                          <a:solidFill>
                            <a:schemeClr val="accent1"/>
                          </a:solidFill>
                        </a:rPr>
                        <a:t>Azure Functions</a:t>
                      </a:r>
                    </a:p>
                  </a:txBody>
                  <a:tcPr marL="0" marR="0" marT="1097280" marB="0"/>
                </a:tc>
                <a:tc>
                  <a:txBody>
                    <a:bodyPr/>
                    <a:lstStyle/>
                    <a:p>
                      <a:pPr algn="ctr"/>
                      <a:r>
                        <a:rPr lang="en-US" sz="1000" dirty="0">
                          <a:solidFill>
                            <a:schemeClr val="accent1"/>
                          </a:solidFill>
                        </a:rPr>
                        <a:t>Azure Media Player</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41" y="1198578"/>
            <a:ext cx="610066" cy="6781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37541" y="1245816"/>
            <a:ext cx="673072" cy="583660"/>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1977" y="1273134"/>
            <a:ext cx="530047" cy="529024"/>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2532" y="1208424"/>
            <a:ext cx="658444" cy="658444"/>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4360" y="1245816"/>
            <a:ext cx="380648" cy="583660"/>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53455" y="1245816"/>
            <a:ext cx="646926" cy="583660"/>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5101" y="2622245"/>
            <a:ext cx="632946" cy="489428"/>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37541" y="2530423"/>
            <a:ext cx="673072" cy="673072"/>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0040" y="2539999"/>
            <a:ext cx="653920" cy="653920"/>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91503" y="2562194"/>
            <a:ext cx="760502" cy="609530"/>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78105" y="2562194"/>
            <a:ext cx="653158" cy="609530"/>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85088" y="2575129"/>
            <a:ext cx="583660" cy="583660"/>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9843" y="3946376"/>
            <a:ext cx="583461" cy="489428"/>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7541" y="3899340"/>
            <a:ext cx="673072" cy="583499"/>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810040" y="3949690"/>
            <a:ext cx="653920" cy="482800"/>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691503" y="4016342"/>
            <a:ext cx="760502" cy="349495"/>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665502" y="3886325"/>
            <a:ext cx="478365" cy="609530"/>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548772" y="3899260"/>
            <a:ext cx="456293" cy="583660"/>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77914" y="5209912"/>
            <a:ext cx="447318" cy="610296"/>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980563" y="5223310"/>
            <a:ext cx="587028" cy="583499"/>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54406" y="5233015"/>
            <a:ext cx="565188" cy="56409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48228" y="5291535"/>
            <a:ext cx="447052" cy="4470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598736" y="5233015"/>
            <a:ext cx="611896" cy="56409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485087" y="5223230"/>
            <a:ext cx="583662" cy="583660"/>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Azure Monitor</a:t>
                      </a:r>
                    </a:p>
                  </a:txBody>
                  <a:tcPr marL="0" marR="0" marT="1097280" marB="0"/>
                </a:tc>
                <a:tc>
                  <a:txBody>
                    <a:bodyPr/>
                    <a:lstStyle/>
                    <a:p>
                      <a:pPr algn="ctr"/>
                      <a:r>
                        <a:rPr lang="en-US" sz="1000" dirty="0">
                          <a:solidFill>
                            <a:schemeClr val="accent1"/>
                          </a:solidFill>
                        </a:rPr>
                        <a:t>Azure MySQL </a:t>
                      </a:r>
                      <a:r>
                        <a:rPr lang="en-US" sz="1000" dirty="0" err="1">
                          <a:solidFill>
                            <a:schemeClr val="accent1"/>
                          </a:solidFill>
                        </a:rPr>
                        <a:t>ClearDB</a:t>
                      </a:r>
                      <a:r>
                        <a:rPr lang="en-US" sz="1000" dirty="0">
                          <a:solidFill>
                            <a:schemeClr val="accent1"/>
                          </a:solidFill>
                        </a:rPr>
                        <a:t> Database</a:t>
                      </a:r>
                    </a:p>
                  </a:txBody>
                  <a:tcPr marL="0" marR="0" marT="1097280" marB="0"/>
                </a:tc>
                <a:tc>
                  <a:txBody>
                    <a:bodyPr/>
                    <a:lstStyle/>
                    <a:p>
                      <a:pPr algn="ctr"/>
                      <a:r>
                        <a:rPr lang="en-US" sz="1000" dirty="0">
                          <a:solidFill>
                            <a:schemeClr val="accent1"/>
                          </a:solidFill>
                        </a:rPr>
                        <a:t>Azure Policy</a:t>
                      </a:r>
                    </a:p>
                  </a:txBody>
                  <a:tcPr marL="0" marR="0" marT="1097280" marB="0"/>
                </a:tc>
                <a:tc>
                  <a:txBody>
                    <a:bodyPr/>
                    <a:lstStyle/>
                    <a:p>
                      <a:pPr algn="ctr"/>
                      <a:r>
                        <a:rPr lang="en-US" sz="1000" dirty="0">
                          <a:solidFill>
                            <a:schemeClr val="accent1"/>
                          </a:solidFill>
                        </a:rPr>
                        <a:t>Azure SDK</a:t>
                      </a:r>
                    </a:p>
                  </a:txBody>
                  <a:tcPr marL="0" marR="0" marT="1097280" marB="0"/>
                </a:tc>
                <a:tc>
                  <a:txBody>
                    <a:bodyPr/>
                    <a:lstStyle/>
                    <a:p>
                      <a:pPr algn="ctr"/>
                      <a:r>
                        <a:rPr lang="en-US" sz="1000" dirty="0">
                          <a:solidFill>
                            <a:schemeClr val="accent1"/>
                          </a:solidFill>
                        </a:rPr>
                        <a:t>Azure Search</a:t>
                      </a:r>
                    </a:p>
                  </a:txBody>
                  <a:tcPr marL="0" marR="0" marT="1097280" marB="0"/>
                </a:tc>
                <a:tc>
                  <a:txBody>
                    <a:bodyPr/>
                    <a:lstStyle/>
                    <a:p>
                      <a:pPr algn="ctr"/>
                      <a:r>
                        <a:rPr lang="en-US" sz="1000" dirty="0">
                          <a:solidFill>
                            <a:schemeClr val="accent1"/>
                          </a:solidFill>
                        </a:rPr>
                        <a:t>Azure Service Health</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Azure SQL Data Warehouse</a:t>
                      </a:r>
                    </a:p>
                  </a:txBody>
                  <a:tcPr marL="0" marR="0" marT="1097280" marB="0"/>
                </a:tc>
                <a:tc>
                  <a:txBody>
                    <a:bodyPr/>
                    <a:lstStyle/>
                    <a:p>
                      <a:pPr algn="ctr"/>
                      <a:r>
                        <a:rPr lang="en-US" sz="1000" dirty="0">
                          <a:solidFill>
                            <a:schemeClr val="accent1"/>
                          </a:solidFill>
                        </a:rPr>
                        <a:t>Azure SQL Database</a:t>
                      </a:r>
                    </a:p>
                  </a:txBody>
                  <a:tcPr marL="0" marR="0" marT="1097280" marB="0"/>
                </a:tc>
                <a:tc>
                  <a:txBody>
                    <a:bodyPr/>
                    <a:lstStyle/>
                    <a:p>
                      <a:pPr algn="ctr"/>
                      <a:r>
                        <a:rPr lang="en-US" sz="1000" dirty="0">
                          <a:solidFill>
                            <a:schemeClr val="accent1"/>
                          </a:solidFill>
                        </a:rPr>
                        <a:t>Azure Virtual Machines</a:t>
                      </a:r>
                    </a:p>
                  </a:txBody>
                  <a:tcPr marL="0" marR="0" marT="1097280" marB="0"/>
                </a:tc>
                <a:tc>
                  <a:txBody>
                    <a:bodyPr/>
                    <a:lstStyle/>
                    <a:p>
                      <a:pPr algn="ctr"/>
                      <a:r>
                        <a:rPr lang="en-US" sz="1000" dirty="0">
                          <a:solidFill>
                            <a:schemeClr val="accent1"/>
                          </a:solidFill>
                        </a:rPr>
                        <a:t>Azure Virtual Network</a:t>
                      </a:r>
                    </a:p>
                  </a:txBody>
                  <a:tcPr marL="0" marR="0" marT="1097280" marB="0"/>
                </a:tc>
                <a:tc>
                  <a:txBody>
                    <a:bodyPr/>
                    <a:lstStyle/>
                    <a:p>
                      <a:pPr algn="ctr"/>
                      <a:r>
                        <a:rPr lang="en-US" sz="1000" dirty="0">
                          <a:solidFill>
                            <a:schemeClr val="accent1"/>
                          </a:solidFill>
                        </a:rPr>
                        <a:t>Backup Online</a:t>
                      </a:r>
                    </a:p>
                  </a:txBody>
                  <a:tcPr marL="0" marR="0" marT="1097280" marB="0"/>
                </a:tc>
                <a:tc>
                  <a:txBody>
                    <a:bodyPr/>
                    <a:lstStyle/>
                    <a:p>
                      <a:pPr algn="ctr"/>
                      <a:r>
                        <a:rPr lang="en-US" sz="1000" dirty="0">
                          <a:solidFill>
                            <a:schemeClr val="accent1"/>
                          </a:solidFill>
                        </a:rPr>
                        <a:t>Batch</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Blob Storage</a:t>
                      </a:r>
                    </a:p>
                  </a:txBody>
                  <a:tcPr marL="0" marR="0" marT="1097280" marB="0"/>
                </a:tc>
                <a:tc>
                  <a:txBody>
                    <a:bodyPr/>
                    <a:lstStyle/>
                    <a:p>
                      <a:pPr algn="ctr"/>
                      <a:r>
                        <a:rPr lang="en-US" sz="1000" dirty="0" err="1">
                          <a:solidFill>
                            <a:schemeClr val="accent1"/>
                          </a:solidFill>
                        </a:rPr>
                        <a:t>Blockchain</a:t>
                      </a:r>
                      <a:endParaRPr lang="en-US" sz="1000" dirty="0">
                        <a:solidFill>
                          <a:schemeClr val="accent1"/>
                        </a:solidFill>
                      </a:endParaRPr>
                    </a:p>
                  </a:txBody>
                  <a:tcPr marL="0" marR="0" marT="1097280" marB="0"/>
                </a:tc>
                <a:tc>
                  <a:txBody>
                    <a:bodyPr/>
                    <a:lstStyle/>
                    <a:p>
                      <a:pPr algn="ctr"/>
                      <a:r>
                        <a:rPr lang="en-US" sz="1000" dirty="0">
                          <a:solidFill>
                            <a:schemeClr val="accent1"/>
                          </a:solidFill>
                        </a:rPr>
                        <a:t>Bug</a:t>
                      </a:r>
                    </a:p>
                  </a:txBody>
                  <a:tcPr marL="0" marR="0" marT="1097280" marB="0"/>
                </a:tc>
                <a:tc>
                  <a:txBody>
                    <a:bodyPr/>
                    <a:lstStyle/>
                    <a:p>
                      <a:pPr algn="ctr"/>
                      <a:r>
                        <a:rPr lang="en-US" sz="1000" dirty="0">
                          <a:solidFill>
                            <a:schemeClr val="accent1"/>
                          </a:solidFill>
                        </a:rPr>
                        <a:t>Cloud</a:t>
                      </a:r>
                    </a:p>
                  </a:txBody>
                  <a:tcPr marL="0" marR="0" marT="1097280" marB="0"/>
                </a:tc>
                <a:tc>
                  <a:txBody>
                    <a:bodyPr/>
                    <a:lstStyle/>
                    <a:p>
                      <a:pPr algn="ctr"/>
                      <a:r>
                        <a:rPr lang="en-US" sz="1000" dirty="0">
                          <a:solidFill>
                            <a:schemeClr val="accent1"/>
                          </a:solidFill>
                        </a:rPr>
                        <a:t>Cloud Services</a:t>
                      </a:r>
                    </a:p>
                  </a:txBody>
                  <a:tcPr marL="0" marR="0" marT="1097280" marB="0"/>
                </a:tc>
                <a:tc>
                  <a:txBody>
                    <a:bodyPr/>
                    <a:lstStyle/>
                    <a:p>
                      <a:pPr algn="ctr"/>
                      <a:r>
                        <a:rPr lang="en-US" sz="1000" dirty="0">
                          <a:solidFill>
                            <a:schemeClr val="accent1"/>
                          </a:solidFill>
                        </a:rPr>
                        <a:t>Cloud Shell</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Cognitive Services</a:t>
                      </a:r>
                    </a:p>
                  </a:txBody>
                  <a:tcPr marL="0" marR="0" marT="1097280" marB="0"/>
                </a:tc>
                <a:tc>
                  <a:txBody>
                    <a:bodyPr/>
                    <a:lstStyle/>
                    <a:p>
                      <a:pPr algn="ctr"/>
                      <a:r>
                        <a:rPr lang="en-US" sz="1000" dirty="0">
                          <a:solidFill>
                            <a:schemeClr val="accent1"/>
                          </a:solidFill>
                        </a:rPr>
                        <a:t>Content Protection</a:t>
                      </a:r>
                    </a:p>
                  </a:txBody>
                  <a:tcPr marL="0" marR="0" marT="1097280" marB="0"/>
                </a:tc>
                <a:tc>
                  <a:txBody>
                    <a:bodyPr/>
                    <a:lstStyle/>
                    <a:p>
                      <a:pPr algn="ctr"/>
                      <a:r>
                        <a:rPr lang="en-US" sz="1000" dirty="0">
                          <a:solidFill>
                            <a:schemeClr val="accent1"/>
                          </a:solidFill>
                        </a:rPr>
                        <a:t>Cosmos DB</a:t>
                      </a:r>
                    </a:p>
                  </a:txBody>
                  <a:tcPr marL="0" marR="0" marT="1097280" marB="0"/>
                </a:tc>
                <a:tc>
                  <a:txBody>
                    <a:bodyPr/>
                    <a:lstStyle/>
                    <a:p>
                      <a:pPr algn="ctr"/>
                      <a:r>
                        <a:rPr lang="en-US" sz="1000" dirty="0">
                          <a:solidFill>
                            <a:schemeClr val="accent1"/>
                          </a:solidFill>
                        </a:rPr>
                        <a:t>Data Catalog</a:t>
                      </a:r>
                    </a:p>
                  </a:txBody>
                  <a:tcPr marL="0" marR="0" marT="1097280" marB="0"/>
                </a:tc>
                <a:tc>
                  <a:txBody>
                    <a:bodyPr/>
                    <a:lstStyle/>
                    <a:p>
                      <a:pPr algn="ctr"/>
                      <a:r>
                        <a:rPr lang="en-US" sz="1000" dirty="0">
                          <a:solidFill>
                            <a:schemeClr val="accent1"/>
                          </a:solidFill>
                        </a:rPr>
                        <a:t>Data Factory</a:t>
                      </a:r>
                    </a:p>
                  </a:txBody>
                  <a:tcPr marL="0" marR="0" marT="1097280" marB="0"/>
                </a:tc>
                <a:tc>
                  <a:txBody>
                    <a:bodyPr/>
                    <a:lstStyle/>
                    <a:p>
                      <a:pPr algn="ctr"/>
                      <a:r>
                        <a:rPr lang="en-US" sz="1000" dirty="0">
                          <a:solidFill>
                            <a:schemeClr val="accent1"/>
                          </a:solidFill>
                        </a:rPr>
                        <a:t>Database Generic</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451" y="1263521"/>
            <a:ext cx="610066" cy="610066"/>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81377" y="1253574"/>
            <a:ext cx="430851" cy="583660"/>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34989" y="1235427"/>
            <a:ext cx="602800" cy="619954"/>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04759" y="1235427"/>
            <a:ext cx="658444" cy="619954"/>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41983" y="1276454"/>
            <a:ext cx="786280" cy="537900"/>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53455" y="1262374"/>
            <a:ext cx="646926" cy="566060"/>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088" y="2403463"/>
            <a:ext cx="754792" cy="733572"/>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44738" y="2463963"/>
            <a:ext cx="504128" cy="673072"/>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09429" y="2614697"/>
            <a:ext cx="653920" cy="522338"/>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49214" y="2614697"/>
            <a:ext cx="969534" cy="522338"/>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08544" y="2600159"/>
            <a:ext cx="653158" cy="536876"/>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31478" y="2487525"/>
            <a:ext cx="690880" cy="64951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22460" y="3857183"/>
            <a:ext cx="564049" cy="489428"/>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875033" y="3713547"/>
            <a:ext cx="843538" cy="633064"/>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807250" y="3688333"/>
            <a:ext cx="658278" cy="658278"/>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626380" y="3857183"/>
            <a:ext cx="815202" cy="489428"/>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41982" y="3688333"/>
            <a:ext cx="786282" cy="658278"/>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31478" y="3857183"/>
            <a:ext cx="690880" cy="489428"/>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25990" y="5185020"/>
            <a:ext cx="756988" cy="4470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35192" y="5048571"/>
            <a:ext cx="523220" cy="583499"/>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53795" y="5069194"/>
            <a:ext cx="565188" cy="562876"/>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746269" y="4958200"/>
            <a:ext cx="575424" cy="673870"/>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651808" y="5067980"/>
            <a:ext cx="566630" cy="56409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554078" y="5048410"/>
            <a:ext cx="445681" cy="583660"/>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CFC-1B9C-47AD-9637-E99407615BDD}"/>
              </a:ext>
            </a:extLst>
          </p:cNvPr>
          <p:cNvSpPr>
            <a:spLocks noGrp="1"/>
          </p:cNvSpPr>
          <p:nvPr>
            <p:ph type="title"/>
          </p:nvPr>
        </p:nvSpPr>
        <p:spPr/>
        <p:txBody>
          <a:bodyPr>
            <a:normAutofit/>
          </a:bodyPr>
          <a:lstStyle/>
          <a:p>
            <a:r>
              <a:rPr lang="en-US" dirty="0"/>
              <a:t>Functions + API Management</a:t>
            </a:r>
          </a:p>
        </p:txBody>
      </p:sp>
      <p:sp>
        <p:nvSpPr>
          <p:cNvPr id="6" name="Subtitle 5">
            <a:extLst>
              <a:ext uri="{FF2B5EF4-FFF2-40B4-BE49-F238E27FC236}">
                <a16:creationId xmlns:a16="http://schemas.microsoft.com/office/drawing/2014/main" id="{A9C5C813-FAA9-4EF6-9053-04C360C2EC90}"/>
              </a:ext>
            </a:extLst>
          </p:cNvPr>
          <p:cNvSpPr>
            <a:spLocks noGrp="1"/>
          </p:cNvSpPr>
          <p:nvPr>
            <p:ph type="subTitle" idx="27"/>
          </p:nvPr>
        </p:nvSpPr>
        <p:spPr/>
        <p:txBody>
          <a:bodyPr/>
          <a:lstStyle/>
          <a:p>
            <a:r>
              <a:rPr lang="en-US" dirty="0"/>
              <a:t>Simplified experience to exposed Functions via API Management</a:t>
            </a:r>
          </a:p>
        </p:txBody>
      </p:sp>
      <p:sp>
        <p:nvSpPr>
          <p:cNvPr id="7" name="Content Placeholder 6">
            <a:extLst>
              <a:ext uri="{FF2B5EF4-FFF2-40B4-BE49-F238E27FC236}">
                <a16:creationId xmlns:a16="http://schemas.microsoft.com/office/drawing/2014/main" id="{378D0EA0-4EBE-49C1-835C-1B1274B0C1AD}"/>
              </a:ext>
            </a:extLst>
          </p:cNvPr>
          <p:cNvSpPr>
            <a:spLocks noGrp="1"/>
          </p:cNvSpPr>
          <p:nvPr>
            <p:ph idx="32"/>
          </p:nvPr>
        </p:nvSpPr>
        <p:spPr/>
        <p:txBody>
          <a:bodyPr/>
          <a:lstStyle/>
          <a:p>
            <a:endParaRPr lang="en-US"/>
          </a:p>
        </p:txBody>
      </p:sp>
      <p:pic>
        <p:nvPicPr>
          <p:cNvPr id="4" name="Picture 3">
            <a:extLst>
              <a:ext uri="{FF2B5EF4-FFF2-40B4-BE49-F238E27FC236}">
                <a16:creationId xmlns:a16="http://schemas.microsoft.com/office/drawing/2014/main" id="{41F1C11F-2052-491F-A936-D2D8F2CE036B}"/>
              </a:ext>
            </a:extLst>
          </p:cNvPr>
          <p:cNvPicPr>
            <a:picLocks noChangeAspect="1"/>
          </p:cNvPicPr>
          <p:nvPr/>
        </p:nvPicPr>
        <p:blipFill>
          <a:blip r:embed="rId3"/>
          <a:stretch>
            <a:fillRect/>
          </a:stretch>
        </p:blipFill>
        <p:spPr>
          <a:xfrm>
            <a:off x="1964027" y="1481070"/>
            <a:ext cx="8403525" cy="5376930"/>
          </a:xfrm>
          <a:prstGeom prst="rect">
            <a:avLst/>
          </a:prstGeom>
        </p:spPr>
      </p:pic>
    </p:spTree>
    <p:extLst>
      <p:ext uri="{BB962C8B-B14F-4D97-AF65-F5344CB8AC3E}">
        <p14:creationId xmlns:p14="http://schemas.microsoft.com/office/powerpoint/2010/main" val="3801321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2125287884"/>
              </p:ext>
            </p:extLst>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Encoding</a:t>
                      </a:r>
                    </a:p>
                  </a:txBody>
                  <a:tcPr marL="0" marR="0" marT="1097280" marB="0"/>
                </a:tc>
                <a:tc>
                  <a:txBody>
                    <a:bodyPr/>
                    <a:lstStyle/>
                    <a:p>
                      <a:pPr algn="ctr"/>
                      <a:r>
                        <a:rPr lang="en-US" sz="1000" dirty="0">
                          <a:solidFill>
                            <a:schemeClr val="accent1"/>
                          </a:solidFill>
                        </a:rPr>
                        <a:t>Event Hubs</a:t>
                      </a:r>
                    </a:p>
                  </a:txBody>
                  <a:tcPr marL="0" marR="0" marT="1097280" marB="0"/>
                </a:tc>
                <a:tc>
                  <a:txBody>
                    <a:bodyPr/>
                    <a:lstStyle/>
                    <a:p>
                      <a:pPr algn="ctr"/>
                      <a:r>
                        <a:rPr lang="en-US" sz="1000" dirty="0">
                          <a:solidFill>
                            <a:schemeClr val="accent1"/>
                          </a:solidFill>
                        </a:rPr>
                        <a:t>Express Route</a:t>
                      </a:r>
                    </a:p>
                  </a:txBody>
                  <a:tcPr marL="0" marR="0" marT="1097280" marB="0"/>
                </a:tc>
                <a:tc>
                  <a:txBody>
                    <a:bodyPr/>
                    <a:lstStyle/>
                    <a:p>
                      <a:pPr algn="ctr"/>
                      <a:r>
                        <a:rPr lang="en-US" sz="1000" dirty="0">
                          <a:solidFill>
                            <a:schemeClr val="accent1"/>
                          </a:solidFill>
                        </a:rPr>
                        <a:t>File Storage</a:t>
                      </a:r>
                    </a:p>
                  </a:txBody>
                  <a:tcPr marL="0" marR="0" marT="1097280" marB="0"/>
                </a:tc>
                <a:tc>
                  <a:txBody>
                    <a:bodyPr/>
                    <a:lstStyle/>
                    <a:p>
                      <a:pPr algn="ctr"/>
                      <a:r>
                        <a:rPr lang="en-US" sz="1000" dirty="0">
                          <a:solidFill>
                            <a:schemeClr val="accent1"/>
                          </a:solidFill>
                        </a:rPr>
                        <a:t>Game Controller</a:t>
                      </a:r>
                    </a:p>
                  </a:txBody>
                  <a:tcPr marL="0" marR="0" marT="1097280" marB="0"/>
                </a:tc>
                <a:tc>
                  <a:txBody>
                    <a:bodyPr/>
                    <a:lstStyle/>
                    <a:p>
                      <a:pPr algn="ctr"/>
                      <a:r>
                        <a:rPr lang="en-US" sz="1000" dirty="0">
                          <a:solidFill>
                            <a:schemeClr val="accent1"/>
                          </a:solidFill>
                        </a:rPr>
                        <a:t>Gears</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HD Insight</a:t>
                      </a:r>
                    </a:p>
                  </a:txBody>
                  <a:tcPr marL="0" marR="0" marT="1097280" marB="0"/>
                </a:tc>
                <a:tc>
                  <a:txBody>
                    <a:bodyPr/>
                    <a:lstStyle/>
                    <a:p>
                      <a:pPr algn="ctr"/>
                      <a:r>
                        <a:rPr lang="en-US" sz="1000" dirty="0" err="1">
                          <a:solidFill>
                            <a:schemeClr val="accent1"/>
                          </a:solidFill>
                        </a:rPr>
                        <a:t>IoT</a:t>
                      </a:r>
                      <a:r>
                        <a:rPr lang="en-US" sz="1000" dirty="0">
                          <a:solidFill>
                            <a:schemeClr val="accent1"/>
                          </a:solidFill>
                        </a:rPr>
                        <a:t> Hub</a:t>
                      </a:r>
                    </a:p>
                  </a:txBody>
                  <a:tcPr marL="0" marR="0" marT="1097280" marB="0"/>
                </a:tc>
                <a:tc>
                  <a:txBody>
                    <a:bodyPr/>
                    <a:lstStyle/>
                    <a:p>
                      <a:pPr algn="ctr"/>
                      <a:r>
                        <a:rPr lang="en-US" sz="1000" dirty="0">
                          <a:solidFill>
                            <a:schemeClr val="accent1"/>
                          </a:solidFill>
                        </a:rPr>
                        <a:t>Key Vault</a:t>
                      </a:r>
                    </a:p>
                  </a:txBody>
                  <a:tcPr marL="0" marR="0" marT="1097280" marB="0"/>
                </a:tc>
                <a:tc>
                  <a:txBody>
                    <a:bodyPr/>
                    <a:lstStyle/>
                    <a:p>
                      <a:pPr algn="ctr"/>
                      <a:r>
                        <a:rPr lang="en-US" sz="1000" dirty="0">
                          <a:solidFill>
                            <a:schemeClr val="accent1"/>
                          </a:solidFill>
                        </a:rPr>
                        <a:t>Kubernetes</a:t>
                      </a:r>
                    </a:p>
                  </a:txBody>
                  <a:tcPr marL="0" marR="0" marT="1097280" marB="0"/>
                </a:tc>
                <a:tc>
                  <a:txBody>
                    <a:bodyPr/>
                    <a:lstStyle/>
                    <a:p>
                      <a:pPr algn="ctr"/>
                      <a:r>
                        <a:rPr lang="en-US" sz="1000" dirty="0">
                          <a:solidFill>
                            <a:schemeClr val="accent1"/>
                          </a:solidFill>
                        </a:rPr>
                        <a:t>Linux Virtual Mach.</a:t>
                      </a:r>
                    </a:p>
                  </a:txBody>
                  <a:tcPr marL="0" marR="0" marT="1097280" marB="0"/>
                </a:tc>
                <a:tc>
                  <a:txBody>
                    <a:bodyPr/>
                    <a:lstStyle/>
                    <a:p>
                      <a:pPr algn="ctr"/>
                      <a:r>
                        <a:rPr lang="en-US" sz="1000" dirty="0">
                          <a:solidFill>
                            <a:schemeClr val="accent1"/>
                          </a:solidFill>
                        </a:rPr>
                        <a:t>Windows Virtual Mach.</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Linux Penguin</a:t>
                      </a:r>
                    </a:p>
                  </a:txBody>
                  <a:tcPr marL="0" marR="0" marT="1097280" marB="0"/>
                </a:tc>
                <a:tc>
                  <a:txBody>
                    <a:bodyPr/>
                    <a:lstStyle/>
                    <a:p>
                      <a:pPr algn="ctr"/>
                      <a:r>
                        <a:rPr lang="en-US" sz="1000" dirty="0">
                          <a:solidFill>
                            <a:schemeClr val="accent1"/>
                          </a:solidFill>
                        </a:rPr>
                        <a:t>Live + On-Demand Streaming</a:t>
                      </a:r>
                    </a:p>
                  </a:txBody>
                  <a:tcPr marL="0" marR="0" marT="1097280" marB="0"/>
                </a:tc>
                <a:tc>
                  <a:txBody>
                    <a:bodyPr/>
                    <a:lstStyle/>
                    <a:p>
                      <a:pPr algn="ctr"/>
                      <a:r>
                        <a:rPr lang="en-US" sz="1000" dirty="0">
                          <a:solidFill>
                            <a:schemeClr val="accent1"/>
                          </a:solidFill>
                        </a:rPr>
                        <a:t>Load Balancer</a:t>
                      </a:r>
                    </a:p>
                  </a:txBody>
                  <a:tcPr marL="0" marR="0" marT="1097280" marB="0"/>
                </a:tc>
                <a:tc>
                  <a:txBody>
                    <a:bodyPr/>
                    <a:lstStyle/>
                    <a:p>
                      <a:pPr algn="ctr"/>
                      <a:r>
                        <a:rPr lang="en-US" sz="1000" dirty="0">
                          <a:solidFill>
                            <a:schemeClr val="accent1"/>
                          </a:solidFill>
                        </a:rPr>
                        <a:t>Load Balancer (Generic)</a:t>
                      </a:r>
                    </a:p>
                  </a:txBody>
                  <a:tcPr marL="0" marR="0" marT="1097280" marB="0"/>
                </a:tc>
                <a:tc>
                  <a:txBody>
                    <a:bodyPr/>
                    <a:lstStyle/>
                    <a:p>
                      <a:pPr algn="ctr"/>
                      <a:r>
                        <a:rPr lang="en-US" sz="1000" dirty="0">
                          <a:solidFill>
                            <a:schemeClr val="accent1"/>
                          </a:solidFill>
                        </a:rPr>
                        <a:t>Logic Apps</a:t>
                      </a:r>
                    </a:p>
                  </a:txBody>
                  <a:tcPr marL="0" marR="0" marT="1097280" marB="0"/>
                </a:tc>
                <a:tc>
                  <a:txBody>
                    <a:bodyPr/>
                    <a:lstStyle/>
                    <a:p>
                      <a:pPr algn="ctr"/>
                      <a:r>
                        <a:rPr lang="en-US" sz="1000" dirty="0">
                          <a:solidFill>
                            <a:schemeClr val="accent1"/>
                          </a:solidFill>
                        </a:rPr>
                        <a:t>Machine Learning Studio</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Maintenance</a:t>
                      </a:r>
                    </a:p>
                  </a:txBody>
                  <a:tcPr marL="0" marR="0" marT="1097280" marB="0"/>
                </a:tc>
                <a:tc>
                  <a:txBody>
                    <a:bodyPr/>
                    <a:lstStyle/>
                    <a:p>
                      <a:pPr algn="ctr"/>
                      <a:r>
                        <a:rPr lang="en-US" sz="1000" dirty="0">
                          <a:solidFill>
                            <a:schemeClr val="accent1"/>
                          </a:solidFill>
                        </a:rPr>
                        <a:t>Media Services</a:t>
                      </a:r>
                    </a:p>
                  </a:txBody>
                  <a:tcPr marL="0" marR="0" marT="1097280" marB="0"/>
                </a:tc>
                <a:tc>
                  <a:txBody>
                    <a:bodyPr/>
                    <a:lstStyle/>
                    <a:p>
                      <a:pPr algn="ctr"/>
                      <a:r>
                        <a:rPr lang="en-US" sz="1000" dirty="0">
                          <a:solidFill>
                            <a:schemeClr val="accent1"/>
                          </a:solidFill>
                        </a:rPr>
                        <a:t>Mobile Apps</a:t>
                      </a:r>
                    </a:p>
                  </a:txBody>
                  <a:tcPr marL="0" marR="0" marT="1097280" marB="0"/>
                </a:tc>
                <a:tc>
                  <a:txBody>
                    <a:bodyPr/>
                    <a:lstStyle/>
                    <a:p>
                      <a:pPr algn="ctr"/>
                      <a:r>
                        <a:rPr lang="en-US" sz="1000" dirty="0">
                          <a:solidFill>
                            <a:schemeClr val="accent1"/>
                          </a:solidFill>
                        </a:rPr>
                        <a:t>Multi-Factor Authentication</a:t>
                      </a:r>
                    </a:p>
                  </a:txBody>
                  <a:tcPr marL="0" marR="0" marT="1097280" marB="0"/>
                </a:tc>
                <a:tc>
                  <a:txBody>
                    <a:bodyPr/>
                    <a:lstStyle/>
                    <a:p>
                      <a:pPr algn="ctr"/>
                      <a:r>
                        <a:rPr lang="en-US" sz="1000" dirty="0">
                          <a:solidFill>
                            <a:schemeClr val="accent1"/>
                          </a:solidFill>
                        </a:rPr>
                        <a:t>Network Watcher</a:t>
                      </a:r>
                    </a:p>
                  </a:txBody>
                  <a:tcPr marL="0" marR="0" marT="1097280" marB="0"/>
                </a:tc>
                <a:tc>
                  <a:txBody>
                    <a:bodyPr/>
                    <a:lstStyle/>
                    <a:p>
                      <a:pPr algn="ctr"/>
                      <a:r>
                        <a:rPr lang="en-US" sz="1000" dirty="0">
                          <a:solidFill>
                            <a:schemeClr val="accent1"/>
                          </a:solidFill>
                        </a:rPr>
                        <a:t>Notification Hubs</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605" y="1301377"/>
            <a:ext cx="518308" cy="610066"/>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9618" y="1467068"/>
            <a:ext cx="430851" cy="444375"/>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4573" y="1508068"/>
            <a:ext cx="653920" cy="40337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9382" y="1341708"/>
            <a:ext cx="658444" cy="569735"/>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17942" y="1382712"/>
            <a:ext cx="786280" cy="528731"/>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41880" y="1367613"/>
            <a:ext cx="646926" cy="543830"/>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363" y="2538764"/>
            <a:ext cx="754792" cy="550003"/>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32979" y="2586731"/>
            <a:ext cx="504128" cy="502036"/>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16906" y="2566429"/>
            <a:ext cx="469254" cy="522338"/>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59639" y="2566429"/>
            <a:ext cx="577930" cy="522338"/>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19875" y="2551891"/>
            <a:ext cx="582414" cy="536875"/>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9094" y="3714472"/>
            <a:ext cx="551819" cy="64951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9618" y="3874554"/>
            <a:ext cx="489428" cy="489428"/>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81084" y="3730918"/>
            <a:ext cx="633064" cy="633064"/>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635706" y="3858850"/>
            <a:ext cx="650943" cy="505132"/>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500942" y="3705704"/>
            <a:ext cx="645426" cy="658278"/>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21249" y="5080350"/>
            <a:ext cx="338253" cy="489428"/>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069618" y="5148575"/>
            <a:ext cx="396980" cy="4470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976714" y="5080350"/>
            <a:ext cx="349356" cy="583499"/>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74415" y="5090662"/>
            <a:ext cx="286934" cy="562876"/>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627241" y="5084961"/>
            <a:ext cx="575424" cy="574277"/>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494116" y="5095545"/>
            <a:ext cx="566630" cy="553109"/>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827174" y="3730918"/>
            <a:ext cx="473865" cy="633064"/>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533735" y="2551891"/>
            <a:ext cx="582414" cy="536875"/>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OMS Log Analytics</a:t>
                      </a:r>
                    </a:p>
                  </a:txBody>
                  <a:tcPr marL="0" marR="0" marT="1097280" marB="0"/>
                </a:tc>
                <a:tc>
                  <a:txBody>
                    <a:bodyPr/>
                    <a:lstStyle/>
                    <a:p>
                      <a:pPr algn="ctr"/>
                      <a:r>
                        <a:rPr lang="en-US" sz="1000" dirty="0">
                          <a:solidFill>
                            <a:schemeClr val="accent1"/>
                          </a:solidFill>
                        </a:rPr>
                        <a:t>Power BL</a:t>
                      </a:r>
                    </a:p>
                  </a:txBody>
                  <a:tcPr marL="0" marR="0" marT="1097280" marB="0"/>
                </a:tc>
                <a:tc>
                  <a:txBody>
                    <a:bodyPr/>
                    <a:lstStyle/>
                    <a:p>
                      <a:pPr algn="ctr"/>
                      <a:r>
                        <a:rPr lang="en-US" sz="1000" dirty="0">
                          <a:solidFill>
                            <a:schemeClr val="accent1"/>
                          </a:solidFill>
                        </a:rPr>
                        <a:t>PowerShell Script File</a:t>
                      </a:r>
                    </a:p>
                  </a:txBody>
                  <a:tcPr marL="0" marR="0" marT="1097280" marB="0"/>
                </a:tc>
                <a:tc>
                  <a:txBody>
                    <a:bodyPr/>
                    <a:lstStyle/>
                    <a:p>
                      <a:pPr algn="ctr"/>
                      <a:r>
                        <a:rPr lang="en-US" sz="1000" dirty="0">
                          <a:solidFill>
                            <a:schemeClr val="accent1"/>
                          </a:solidFill>
                        </a:rPr>
                        <a:t>Queue Storage</a:t>
                      </a:r>
                    </a:p>
                  </a:txBody>
                  <a:tcPr marL="0" marR="0" marT="1097280" marB="0"/>
                </a:tc>
                <a:tc>
                  <a:txBody>
                    <a:bodyPr/>
                    <a:lstStyle/>
                    <a:p>
                      <a:pPr algn="ctr"/>
                      <a:r>
                        <a:rPr lang="en-US" sz="1000" dirty="0">
                          <a:solidFill>
                            <a:schemeClr val="accent1"/>
                          </a:solidFill>
                        </a:rPr>
                        <a:t>Resource Group</a:t>
                      </a:r>
                    </a:p>
                  </a:txBody>
                  <a:tcPr marL="0" marR="0" marT="1097280" marB="0"/>
                </a:tc>
                <a:tc>
                  <a:txBody>
                    <a:bodyPr/>
                    <a:lstStyle/>
                    <a:p>
                      <a:pPr algn="ctr"/>
                      <a:r>
                        <a:rPr lang="en-US" sz="1000" dirty="0">
                          <a:solidFill>
                            <a:schemeClr val="accent1"/>
                          </a:solidFill>
                        </a:rPr>
                        <a:t>Scheduler</a:t>
                      </a:r>
                    </a:p>
                  </a:txBody>
                  <a:tcPr marL="0" marR="0" marT="1097280" marB="0"/>
                </a:tc>
                <a:extLst>
                  <a:ext uri="{0D108BD9-81ED-4DB2-BD59-A6C34878D82A}">
                    <a16:rowId xmlns:a16="http://schemas.microsoft.com/office/drawing/2014/main" val="975697945"/>
                  </a:ext>
                </a:extLst>
              </a:tr>
              <a:tr h="0">
                <a:tc>
                  <a:txBody>
                    <a:bodyPr/>
                    <a:lstStyle/>
                    <a:p>
                      <a:pPr algn="ctr"/>
                      <a:r>
                        <a:rPr lang="en-US" sz="1000" dirty="0">
                          <a:solidFill>
                            <a:schemeClr val="accent1"/>
                          </a:solidFill>
                        </a:rPr>
                        <a:t>Script File</a:t>
                      </a:r>
                    </a:p>
                  </a:txBody>
                  <a:tcPr marL="0" marR="0" marT="1097280" marB="0"/>
                </a:tc>
                <a:tc>
                  <a:txBody>
                    <a:bodyPr/>
                    <a:lstStyle/>
                    <a:p>
                      <a:pPr algn="ctr"/>
                      <a:r>
                        <a:rPr lang="en-US" sz="1000" dirty="0">
                          <a:solidFill>
                            <a:schemeClr val="accent1"/>
                          </a:solidFill>
                        </a:rPr>
                        <a:t>Security Center</a:t>
                      </a:r>
                    </a:p>
                  </a:txBody>
                  <a:tcPr marL="0" marR="0" marT="1097280" marB="0"/>
                </a:tc>
                <a:tc>
                  <a:txBody>
                    <a:bodyPr/>
                    <a:lstStyle/>
                    <a:p>
                      <a:pPr algn="ctr"/>
                      <a:r>
                        <a:rPr lang="en-US" sz="1000" dirty="0">
                          <a:solidFill>
                            <a:schemeClr val="accent1"/>
                          </a:solidFill>
                        </a:rPr>
                        <a:t>Server Farm</a:t>
                      </a:r>
                    </a:p>
                  </a:txBody>
                  <a:tcPr marL="0" marR="0" marT="1097280" marB="0"/>
                </a:tc>
                <a:tc>
                  <a:txBody>
                    <a:bodyPr/>
                    <a:lstStyle/>
                    <a:p>
                      <a:pPr algn="ctr"/>
                      <a:r>
                        <a:rPr lang="en-US" sz="1000" dirty="0">
                          <a:solidFill>
                            <a:schemeClr val="accent1"/>
                          </a:solidFill>
                        </a:rPr>
                        <a:t>Server Rack</a:t>
                      </a:r>
                    </a:p>
                  </a:txBody>
                  <a:tcPr marL="0" marR="0" marT="1097280" marB="0"/>
                </a:tc>
                <a:tc>
                  <a:txBody>
                    <a:bodyPr/>
                    <a:lstStyle/>
                    <a:p>
                      <a:pPr algn="ctr"/>
                      <a:r>
                        <a:rPr lang="en-US" sz="1000" dirty="0">
                          <a:solidFill>
                            <a:schemeClr val="accent1"/>
                          </a:solidFill>
                        </a:rPr>
                        <a:t>Server Bus</a:t>
                      </a:r>
                    </a:p>
                  </a:txBody>
                  <a:tcPr marL="0" marR="0" marT="1097280" marB="0"/>
                </a:tc>
                <a:tc>
                  <a:txBody>
                    <a:bodyPr/>
                    <a:lstStyle/>
                    <a:p>
                      <a:pPr algn="ctr"/>
                      <a:r>
                        <a:rPr lang="en-US" sz="1000" dirty="0">
                          <a:solidFill>
                            <a:schemeClr val="accent1"/>
                          </a:solidFill>
                        </a:rPr>
                        <a:t>Service Fabric</a:t>
                      </a:r>
                    </a:p>
                  </a:txBody>
                  <a:tcPr marL="0" marR="0" marT="1097280" marB="0"/>
                </a:tc>
                <a:extLst>
                  <a:ext uri="{0D108BD9-81ED-4DB2-BD59-A6C34878D82A}">
                    <a16:rowId xmlns:a16="http://schemas.microsoft.com/office/drawing/2014/main" val="2186356422"/>
                  </a:ext>
                </a:extLst>
              </a:tr>
              <a:tr h="0">
                <a:tc>
                  <a:txBody>
                    <a:bodyPr/>
                    <a:lstStyle/>
                    <a:p>
                      <a:pPr algn="ctr"/>
                      <a:r>
                        <a:rPr lang="en-US" sz="1000" dirty="0">
                          <a:solidFill>
                            <a:schemeClr val="accent1"/>
                          </a:solidFill>
                        </a:rPr>
                        <a:t>Site Recovery</a:t>
                      </a:r>
                    </a:p>
                  </a:txBody>
                  <a:tcPr marL="0" marR="0" marT="1097280" marB="0"/>
                </a:tc>
                <a:tc>
                  <a:txBody>
                    <a:bodyPr/>
                    <a:lstStyle/>
                    <a:p>
                      <a:pPr algn="ctr"/>
                      <a:r>
                        <a:rPr lang="en-US" sz="1000" dirty="0">
                          <a:solidFill>
                            <a:schemeClr val="accent1"/>
                          </a:solidFill>
                        </a:rPr>
                        <a:t>Smartcard</a:t>
                      </a:r>
                    </a:p>
                  </a:txBody>
                  <a:tcPr marL="0" marR="0" marT="1097280" marB="0"/>
                </a:tc>
                <a:tc>
                  <a:txBody>
                    <a:bodyPr/>
                    <a:lstStyle/>
                    <a:p>
                      <a:pPr algn="ctr"/>
                      <a:r>
                        <a:rPr lang="en-US" sz="1000" dirty="0">
                          <a:solidFill>
                            <a:schemeClr val="accent1"/>
                          </a:solidFill>
                        </a:rPr>
                        <a:t>SQL Server Switch Database</a:t>
                      </a:r>
                    </a:p>
                  </a:txBody>
                  <a:tcPr marL="0" marR="0" marT="1097280" marB="0"/>
                </a:tc>
                <a:tc>
                  <a:txBody>
                    <a:bodyPr/>
                    <a:lstStyle/>
                    <a:p>
                      <a:pPr algn="ctr"/>
                      <a:r>
                        <a:rPr lang="en-US" sz="1000" dirty="0">
                          <a:solidFill>
                            <a:schemeClr val="accent1"/>
                          </a:solidFill>
                        </a:rPr>
                        <a:t>Status Badge – Cancelled</a:t>
                      </a:r>
                    </a:p>
                  </a:txBody>
                  <a:tcPr marL="0" marR="0" marT="1097280" marB="0"/>
                </a:tc>
                <a:tc>
                  <a:txBody>
                    <a:bodyPr/>
                    <a:lstStyle/>
                    <a:p>
                      <a:pPr algn="ctr"/>
                      <a:r>
                        <a:rPr lang="en-US" sz="1000" dirty="0">
                          <a:solidFill>
                            <a:schemeClr val="accent1"/>
                          </a:solidFill>
                        </a:rPr>
                        <a:t>Status Badge – Critical</a:t>
                      </a:r>
                    </a:p>
                  </a:txBody>
                  <a:tcPr marL="0" marR="0" marT="1097280" marB="0"/>
                </a:tc>
                <a:tc>
                  <a:txBody>
                    <a:bodyPr/>
                    <a:lstStyle/>
                    <a:p>
                      <a:pPr algn="ctr"/>
                      <a:r>
                        <a:rPr lang="en-US" sz="1000" dirty="0">
                          <a:solidFill>
                            <a:schemeClr val="accent1"/>
                          </a:solidFill>
                        </a:rPr>
                        <a:t>Status Badge – Info</a:t>
                      </a:r>
                    </a:p>
                  </a:txBody>
                  <a:tcPr marL="0" marR="0" marT="1097280" marB="0"/>
                </a:tc>
                <a:extLst>
                  <a:ext uri="{0D108BD9-81ED-4DB2-BD59-A6C34878D82A}">
                    <a16:rowId xmlns:a16="http://schemas.microsoft.com/office/drawing/2014/main" val="64962515"/>
                  </a:ext>
                </a:extLst>
              </a:tr>
              <a:tr h="0">
                <a:tc>
                  <a:txBody>
                    <a:bodyPr/>
                    <a:lstStyle/>
                    <a:p>
                      <a:pPr algn="ctr"/>
                      <a:r>
                        <a:rPr lang="en-US" sz="1000" dirty="0">
                          <a:solidFill>
                            <a:schemeClr val="accent1"/>
                          </a:solidFill>
                        </a:rPr>
                        <a:t>Status Badge – Success</a:t>
                      </a:r>
                    </a:p>
                  </a:txBody>
                  <a:tcPr marL="0" marR="0" marT="1097280" marB="0"/>
                </a:tc>
                <a:tc>
                  <a:txBody>
                    <a:bodyPr/>
                    <a:lstStyle/>
                    <a:p>
                      <a:pPr algn="ctr"/>
                      <a:r>
                        <a:rPr lang="en-US" sz="1000" dirty="0">
                          <a:solidFill>
                            <a:schemeClr val="accent1"/>
                          </a:solidFill>
                        </a:rPr>
                        <a:t>Status Badge – Warning</a:t>
                      </a:r>
                    </a:p>
                  </a:txBody>
                  <a:tcPr marL="0" marR="0" marT="1097280" marB="0"/>
                </a:tc>
                <a:tc>
                  <a:txBody>
                    <a:bodyPr/>
                    <a:lstStyle/>
                    <a:p>
                      <a:pPr algn="ctr"/>
                      <a:r>
                        <a:rPr lang="en-US" sz="1000" dirty="0">
                          <a:solidFill>
                            <a:schemeClr val="accent1"/>
                          </a:solidFill>
                        </a:rPr>
                        <a:t>Storage</a:t>
                      </a:r>
                    </a:p>
                  </a:txBody>
                  <a:tcPr marL="0" marR="0" marT="1097280" marB="0"/>
                </a:tc>
                <a:tc>
                  <a:txBody>
                    <a:bodyPr/>
                    <a:lstStyle/>
                    <a:p>
                      <a:pPr algn="ctr"/>
                      <a:r>
                        <a:rPr lang="en-US" sz="1000" dirty="0" err="1">
                          <a:solidFill>
                            <a:schemeClr val="accent1"/>
                          </a:solidFill>
                        </a:rPr>
                        <a:t>StorSimple</a:t>
                      </a:r>
                      <a:endParaRPr lang="en-US" sz="1000" dirty="0">
                        <a:solidFill>
                          <a:schemeClr val="accent1"/>
                        </a:solidFill>
                      </a:endParaRPr>
                    </a:p>
                  </a:txBody>
                  <a:tcPr marL="0" marR="0" marT="1097280" marB="0"/>
                </a:tc>
                <a:tc>
                  <a:txBody>
                    <a:bodyPr/>
                    <a:lstStyle/>
                    <a:p>
                      <a:pPr algn="ctr"/>
                      <a:r>
                        <a:rPr lang="en-US" sz="1000" dirty="0">
                          <a:solidFill>
                            <a:schemeClr val="accent1"/>
                          </a:solidFill>
                        </a:rPr>
                        <a:t>Stream Analytics</a:t>
                      </a:r>
                    </a:p>
                  </a:txBody>
                  <a:tcPr marL="0" marR="0" marT="1097280" marB="0"/>
                </a:tc>
                <a:tc>
                  <a:txBody>
                    <a:bodyPr/>
                    <a:lstStyle/>
                    <a:p>
                      <a:pPr algn="ctr"/>
                      <a:r>
                        <a:rPr lang="en-US" sz="1000" dirty="0">
                          <a:solidFill>
                            <a:schemeClr val="accent1"/>
                          </a:solidFill>
                        </a:rPr>
                        <a:t>Table Storage</a:t>
                      </a: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2628" y="1273152"/>
            <a:ext cx="578684" cy="610066"/>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6679" y="1436806"/>
            <a:ext cx="430851" cy="446412"/>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8275" y="1361427"/>
            <a:ext cx="602800" cy="521791"/>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1030" y="1347737"/>
            <a:ext cx="658444" cy="53548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7266" y="1345318"/>
            <a:ext cx="418599" cy="537900"/>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9780" y="2514822"/>
            <a:ext cx="547107" cy="566060"/>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42280" y="2380564"/>
            <a:ext cx="537658" cy="733572"/>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49474" y="2575636"/>
            <a:ext cx="843538" cy="53850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12632" y="2591798"/>
            <a:ext cx="512364" cy="522338"/>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78222" y="2591798"/>
            <a:ext cx="522338" cy="522338"/>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27266" y="2577260"/>
            <a:ext cx="536876" cy="536876"/>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7894" y="3851762"/>
            <a:ext cx="690880" cy="578411"/>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07668" y="4064114"/>
            <a:ext cx="564049" cy="359252"/>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728057" y="3838988"/>
            <a:ext cx="843538" cy="584378"/>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718258" y="3765088"/>
            <a:ext cx="658278" cy="658278"/>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88752" y="3764922"/>
            <a:ext cx="658444" cy="658444"/>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445148" y="3765088"/>
            <a:ext cx="658278" cy="658278"/>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03011" y="5061777"/>
            <a:ext cx="620646" cy="620646"/>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044575" y="5203573"/>
            <a:ext cx="503314" cy="4470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813541" y="5062153"/>
            <a:ext cx="685650" cy="588470"/>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723638" y="5066963"/>
            <a:ext cx="660598" cy="583660"/>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518088" y="5023789"/>
            <a:ext cx="812852" cy="626834"/>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497512" y="5159764"/>
            <a:ext cx="566630" cy="490859"/>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180862" y="1301884"/>
            <a:ext cx="445681" cy="445681"/>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ext uri="{D42A27DB-BD31-4B8C-83A1-F6EECF244321}">
                <p14:modId xmlns:p14="http://schemas.microsoft.com/office/powerpoint/2010/main" val="3305617279"/>
              </p:ext>
            </p:extLst>
          </p:nvPr>
        </p:nvGraphicFramePr>
        <p:xfrm>
          <a:off x="450102" y="906780"/>
          <a:ext cx="11284698" cy="4998720"/>
        </p:xfrm>
        <a:graphic>
          <a:graphicData uri="http://schemas.openxmlformats.org/drawingml/2006/table">
            <a:tbl>
              <a:tblPr bandRow="1">
                <a:tableStyleId>{2D5ABB26-0587-4C30-8999-92F81FD0307C}</a:tableStyleId>
              </a:tblPr>
              <a:tblGrid>
                <a:gridCol w="1880783">
                  <a:extLst>
                    <a:ext uri="{9D8B030D-6E8A-4147-A177-3AD203B41FA5}">
                      <a16:colId xmlns:a16="http://schemas.microsoft.com/office/drawing/2014/main" val="3132866769"/>
                    </a:ext>
                  </a:extLst>
                </a:gridCol>
                <a:gridCol w="1880783">
                  <a:extLst>
                    <a:ext uri="{9D8B030D-6E8A-4147-A177-3AD203B41FA5}">
                      <a16:colId xmlns:a16="http://schemas.microsoft.com/office/drawing/2014/main" val="887579907"/>
                    </a:ext>
                  </a:extLst>
                </a:gridCol>
                <a:gridCol w="1880783">
                  <a:extLst>
                    <a:ext uri="{9D8B030D-6E8A-4147-A177-3AD203B41FA5}">
                      <a16:colId xmlns:a16="http://schemas.microsoft.com/office/drawing/2014/main" val="3701793015"/>
                    </a:ext>
                  </a:extLst>
                </a:gridCol>
                <a:gridCol w="1880783">
                  <a:extLst>
                    <a:ext uri="{9D8B030D-6E8A-4147-A177-3AD203B41FA5}">
                      <a16:colId xmlns:a16="http://schemas.microsoft.com/office/drawing/2014/main" val="1175166554"/>
                    </a:ext>
                  </a:extLst>
                </a:gridCol>
                <a:gridCol w="1880783">
                  <a:extLst>
                    <a:ext uri="{9D8B030D-6E8A-4147-A177-3AD203B41FA5}">
                      <a16:colId xmlns:a16="http://schemas.microsoft.com/office/drawing/2014/main" val="1852127725"/>
                    </a:ext>
                  </a:extLst>
                </a:gridCol>
                <a:gridCol w="1880783">
                  <a:extLst>
                    <a:ext uri="{9D8B030D-6E8A-4147-A177-3AD203B41FA5}">
                      <a16:colId xmlns:a16="http://schemas.microsoft.com/office/drawing/2014/main" val="1821367102"/>
                    </a:ext>
                  </a:extLst>
                </a:gridCol>
              </a:tblGrid>
              <a:tr h="0">
                <a:tc>
                  <a:txBody>
                    <a:bodyPr/>
                    <a:lstStyle/>
                    <a:p>
                      <a:pPr algn="ctr"/>
                      <a:r>
                        <a:rPr lang="en-US" sz="1000" dirty="0">
                          <a:solidFill>
                            <a:schemeClr val="accent1"/>
                          </a:solidFill>
                        </a:rPr>
                        <a:t>Tasks</a:t>
                      </a:r>
                    </a:p>
                  </a:txBody>
                  <a:tcPr marL="0" marR="0" marT="1097280" marB="0"/>
                </a:tc>
                <a:tc>
                  <a:txBody>
                    <a:bodyPr/>
                    <a:lstStyle/>
                    <a:p>
                      <a:pPr algn="ctr"/>
                      <a:r>
                        <a:rPr lang="en-US" sz="1000" dirty="0">
                          <a:solidFill>
                            <a:schemeClr val="accent1"/>
                          </a:solidFill>
                        </a:rPr>
                        <a:t>Time Series Insights</a:t>
                      </a:r>
                    </a:p>
                  </a:txBody>
                  <a:tcPr marL="0" marR="0" marT="1097280" marB="0"/>
                </a:tc>
                <a:tc>
                  <a:txBody>
                    <a:bodyPr/>
                    <a:lstStyle/>
                    <a:p>
                      <a:pPr algn="ctr"/>
                      <a:r>
                        <a:rPr lang="en-US" sz="1000" dirty="0">
                          <a:solidFill>
                            <a:schemeClr val="accent1"/>
                          </a:solidFill>
                        </a:rPr>
                        <a:t>Traffic Manager</a:t>
                      </a:r>
                    </a:p>
                  </a:txBody>
                  <a:tcPr marL="0" marR="0" marT="1097280" marB="0"/>
                </a:tc>
                <a:tc>
                  <a:txBody>
                    <a:bodyPr/>
                    <a:lstStyle/>
                    <a:p>
                      <a:pPr algn="ctr"/>
                      <a:r>
                        <a:rPr lang="en-US" sz="1000" dirty="0">
                          <a:solidFill>
                            <a:schemeClr val="accent1"/>
                          </a:solidFill>
                        </a:rPr>
                        <a:t>Video</a:t>
                      </a:r>
                    </a:p>
                  </a:txBody>
                  <a:tcPr marL="0" marR="0" marT="1097280" marB="0"/>
                </a:tc>
                <a:tc>
                  <a:txBody>
                    <a:bodyPr/>
                    <a:lstStyle/>
                    <a:p>
                      <a:pPr algn="ctr"/>
                      <a:r>
                        <a:rPr lang="en-US" sz="1000" dirty="0">
                          <a:solidFill>
                            <a:schemeClr val="accent1"/>
                          </a:solidFill>
                        </a:rPr>
                        <a:t>Visual Studio</a:t>
                      </a:r>
                    </a:p>
                  </a:txBody>
                  <a:tcPr marL="0" marR="0" marT="1097280"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VS Code</a:t>
                      </a:r>
                    </a:p>
                  </a:txBody>
                  <a:tcPr marL="0" marR="0" marT="1097280" marB="0"/>
                </a:tc>
                <a:extLst>
                  <a:ext uri="{0D108BD9-81ED-4DB2-BD59-A6C34878D82A}">
                    <a16:rowId xmlns:a16="http://schemas.microsoft.com/office/drawing/2014/main" val="975697945"/>
                  </a:ext>
                </a:extLst>
              </a:tr>
              <a:tr h="0">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VPN Gateway</a:t>
                      </a:r>
                    </a:p>
                  </a:txBody>
                  <a:tcPr marL="0" marR="0" marT="1097280"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Web</a:t>
                      </a:r>
                    </a:p>
                  </a:txBody>
                  <a:tcPr marL="0" marR="0" marT="1097280"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Web Apps</a:t>
                      </a:r>
                    </a:p>
                  </a:txBody>
                  <a:tcPr marL="0" marR="0" marT="1097280"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XML Web Services</a:t>
                      </a: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2186356422"/>
                  </a:ext>
                </a:extLst>
              </a:tr>
              <a:tr h="0">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64962515"/>
                  </a:ext>
                </a:extLst>
              </a:tr>
              <a:tr h="0">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tc>
                  <a:txBody>
                    <a:bodyPr/>
                    <a:lstStyle/>
                    <a:p>
                      <a:pPr algn="ctr"/>
                      <a:endParaRPr lang="en-US" sz="1000" dirty="0">
                        <a:solidFill>
                          <a:schemeClr val="accent1"/>
                        </a:solidFill>
                      </a:endParaRPr>
                    </a:p>
                  </a:txBody>
                  <a:tcPr marL="0" marR="0" marT="1097280"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00" dirty="0"/>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8618" y="1277321"/>
            <a:ext cx="578684" cy="589579"/>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6689" y="1421320"/>
            <a:ext cx="430851" cy="44558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67562" y="1345109"/>
            <a:ext cx="509907" cy="521791"/>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58362" y="1331419"/>
            <a:ext cx="535481" cy="53548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8429" y="2567594"/>
            <a:ext cx="418599" cy="466970"/>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98618" y="2567594"/>
            <a:ext cx="537658" cy="537658"/>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88932" y="2592050"/>
            <a:ext cx="497737" cy="53850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32890" y="2622158"/>
            <a:ext cx="512364" cy="508392"/>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55298" y="1277321"/>
            <a:ext cx="444862" cy="583660"/>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73163" y="1352280"/>
            <a:ext cx="585905" cy="583660"/>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dirty="0"/>
              <a:t>World map</a:t>
            </a:r>
          </a:p>
        </p:txBody>
      </p:sp>
      <p:sp>
        <p:nvSpPr>
          <p:cNvPr id="3" name="Subtitle 2">
            <a:extLst>
              <a:ext uri="{FF2B5EF4-FFF2-40B4-BE49-F238E27FC236}">
                <a16:creationId xmlns:a16="http://schemas.microsoft.com/office/drawing/2014/main" id="{DB864DE3-AD81-4FBA-9E9A-1DEA0D94786C}"/>
              </a:ext>
            </a:extLst>
          </p:cNvPr>
          <p:cNvSpPr>
            <a:spLocks noGrp="1"/>
          </p:cNvSpPr>
          <p:nvPr>
            <p:ph type="subTitle" idx="27"/>
          </p:nvPr>
        </p:nvSpPr>
        <p:spPr/>
        <p:txBody>
          <a:bodyPr/>
          <a:lstStyle/>
          <a:p>
            <a:endParaRPr lang="en-US"/>
          </a:p>
        </p:txBody>
      </p:sp>
      <p:grpSp>
        <p:nvGrpSpPr>
          <p:cNvPr id="4" name="Group 3">
            <a:extLst>
              <a:ext uri="{FF2B5EF4-FFF2-40B4-BE49-F238E27FC236}">
                <a16:creationId xmlns:a16="http://schemas.microsoft.com/office/drawing/2014/main" id="{EEF21851-2F7D-4176-BF14-9E6FCA827D5F}"/>
              </a:ext>
            </a:extLst>
          </p:cNvPr>
          <p:cNvGrpSpPr/>
          <p:nvPr/>
        </p:nvGrpSpPr>
        <p:grpSpPr>
          <a:xfrm>
            <a:off x="664514" y="1885016"/>
            <a:ext cx="9919574" cy="4671401"/>
            <a:chOff x="92753" y="2251737"/>
            <a:chExt cx="5192722" cy="2445396"/>
          </a:xfrm>
          <a:solidFill>
            <a:schemeClr val="accent6"/>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25000"/>
                  </a:schemeClr>
                </a:solidFill>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2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a:endParaRPr lang="en-US" sz="1700" dirty="0">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25000"/>
                  </a:schemeClr>
                </a:solidFill>
                <a:prstDash val="solid"/>
                <a:miter lim="800000"/>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07" tIns="34304" rIns="68607" bIns="34304" rtlCol="0" anchor="ctr"/>
              <a:lstStyle/>
              <a:p>
                <a:pPr algn="ctr" defTabSz="913792"/>
                <a:endParaRPr lang="en-US" sz="900" dirty="0">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25000"/>
                  </a:schemeClr>
                </a:solidFill>
                <a:round/>
                <a:headEnd/>
                <a:tailEnd/>
              </a:ln>
            </p:spPr>
            <p:txBody>
              <a:bodyPr vert="horz" wrap="square" lIns="68607" tIns="34304" rIns="68607" bIns="34304" numCol="1" anchor="t" anchorCtr="0" compatLnSpc="1">
                <a:prstTxWarp prst="textNoShape">
                  <a:avLst/>
                </a:prstTxWarp>
              </a:bodyPr>
              <a:lstStyle/>
              <a:p>
                <a:pPr defTabSz="913792"/>
                <a:endParaRPr lang="en-US" sz="1800" dirty="0">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25000"/>
                </a:schemeClr>
              </a:solidFill>
              <a:round/>
              <a:headEnd/>
              <a:tailEnd/>
            </a:ln>
          </p:spPr>
          <p:txBody>
            <a:bodyPr vert="horz" wrap="square" lIns="91440" tIns="45720" rIns="91440" bIns="45720" numCol="1" anchor="t" anchorCtr="0" compatLnSpc="1">
              <a:prstTxWarp prst="textNoShape">
                <a:avLst/>
              </a:prstTxWarp>
            </a:bodyPr>
            <a:lstStyle/>
            <a:p>
              <a:pPr defTabSz="913792"/>
              <a:endParaRPr lang="en-US" sz="1800" dirty="0">
                <a:solidFill>
                  <a:srgbClr val="979796"/>
                </a:solidFill>
              </a:endParaRPr>
            </a:p>
          </p:txBody>
        </p:sp>
      </p:grpSp>
    </p:spTree>
    <p:extLst>
      <p:ext uri="{BB962C8B-B14F-4D97-AF65-F5344CB8AC3E}">
        <p14:creationId xmlns:p14="http://schemas.microsoft.com/office/powerpoint/2010/main" val="243065523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dirty="0"/>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p:txBody>
          <a:bodyPr/>
          <a:lstStyle/>
          <a:p>
            <a:r>
              <a:rPr lang="en-US" dirty="0"/>
              <a:t>Additional Azure-related elements from across Microsoft</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dirty="0"/>
              <a:t>PowerPoint templates</a:t>
            </a:r>
          </a:p>
          <a:p>
            <a:pPr lvl="1"/>
            <a:r>
              <a:rPr lang="en-US" dirty="0">
                <a:hlinkClick r:id="rId3"/>
              </a:rPr>
              <a:t>C+E branded template</a:t>
            </a:r>
            <a:endParaRPr lang="en-US" dirty="0"/>
          </a:p>
          <a:p>
            <a:pPr lvl="1"/>
            <a:r>
              <a:rPr lang="en-US" dirty="0">
                <a:hlinkClick r:id="rId4"/>
              </a:rPr>
              <a:t>Azure branded template</a:t>
            </a:r>
            <a:endParaRPr lang="en-US" dirty="0"/>
          </a:p>
          <a:p>
            <a:pPr lvl="1"/>
            <a:r>
              <a:rPr lang="en-US" dirty="0">
                <a:hlinkClick r:id="rId5"/>
              </a:rPr>
              <a:t>APEX | CDA branded template</a:t>
            </a:r>
            <a:endParaRPr lang="en-US" dirty="0"/>
          </a:p>
          <a:p>
            <a:r>
              <a:rPr lang="en-US" dirty="0"/>
              <a:t>Iconography</a:t>
            </a:r>
          </a:p>
          <a:p>
            <a:pPr lvl="1"/>
            <a:r>
              <a:rPr lang="en-US" dirty="0">
                <a:hlinkClick r:id="rId6"/>
              </a:rPr>
              <a:t>C+E Icon set</a:t>
            </a:r>
            <a:endParaRPr lang="en-US" dirty="0"/>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dirty="0"/>
              <a:t>Branding</a:t>
            </a:r>
          </a:p>
          <a:p>
            <a:pPr lvl="1"/>
            <a:r>
              <a:rPr lang="en-US" dirty="0">
                <a:hlinkClick r:id="rId7"/>
              </a:rPr>
              <a:t>Brand Central</a:t>
            </a:r>
            <a:endParaRPr lang="en-US" dirty="0"/>
          </a:p>
          <a:p>
            <a:pPr lvl="1"/>
            <a:r>
              <a:rPr lang="en-US" dirty="0">
                <a:hlinkClick r:id="rId8"/>
              </a:rPr>
              <a:t>C+E Brand Guidelines</a:t>
            </a:r>
            <a:endParaRPr lang="en-US" dirty="0"/>
          </a:p>
          <a:p>
            <a:pPr lvl="1"/>
            <a:r>
              <a:rPr lang="en-US" dirty="0">
                <a:hlinkClick r:id="rId9" invalidUrl="https://microsoft.sharepoint.com/teams/BrandCentral/Guidelines/Brand architecture at Microsoft.pdf"/>
              </a:rPr>
              <a:t>Brand Architecture at Microsoft</a:t>
            </a:r>
            <a:endParaRPr lang="en-US" dirty="0"/>
          </a:p>
          <a:p>
            <a:r>
              <a:rPr lang="en-US" dirty="0"/>
              <a:t>Style Guides</a:t>
            </a:r>
          </a:p>
          <a:p>
            <a:pPr lvl="1"/>
            <a:r>
              <a:rPr lang="en-US" dirty="0">
                <a:hlinkClick r:id="rId10"/>
              </a:rPr>
              <a:t>Microsoft Cloud Style Guide</a:t>
            </a:r>
            <a:endParaRPr lang="en-US" dirty="0"/>
          </a:p>
          <a:p>
            <a:endParaRPr lang="en-US" dirty="0"/>
          </a:p>
        </p:txBody>
      </p:sp>
    </p:spTree>
    <p:extLst>
      <p:ext uri="{BB962C8B-B14F-4D97-AF65-F5344CB8AC3E}">
        <p14:creationId xmlns:p14="http://schemas.microsoft.com/office/powerpoint/2010/main" val="18494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6EF6-A328-41BB-993C-20AAC073760E}"/>
              </a:ext>
            </a:extLst>
          </p:cNvPr>
          <p:cNvSpPr>
            <a:spLocks noGrp="1"/>
          </p:cNvSpPr>
          <p:nvPr>
            <p:ph type="title"/>
          </p:nvPr>
        </p:nvSpPr>
        <p:spPr/>
        <p:txBody>
          <a:bodyPr>
            <a:normAutofit/>
          </a:bodyPr>
          <a:lstStyle/>
          <a:p>
            <a:r>
              <a:rPr lang="en-US" dirty="0"/>
              <a:t>Durable Functions - Events</a:t>
            </a:r>
          </a:p>
        </p:txBody>
      </p:sp>
      <p:sp>
        <p:nvSpPr>
          <p:cNvPr id="6" name="Subtitle 5">
            <a:extLst>
              <a:ext uri="{FF2B5EF4-FFF2-40B4-BE49-F238E27FC236}">
                <a16:creationId xmlns:a16="http://schemas.microsoft.com/office/drawing/2014/main" id="{4F96E323-2519-453E-976A-028C5BC6D42D}"/>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F56260B8-9CEC-4527-9961-1001C1AA6A72}"/>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2576997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6D8FD-6D53-4CAA-82F3-C97F7E4BAEC3}"/>
              </a:ext>
            </a:extLst>
          </p:cNvPr>
          <p:cNvSpPr>
            <a:spLocks noGrp="1"/>
          </p:cNvSpPr>
          <p:nvPr>
            <p:ph type="title"/>
          </p:nvPr>
        </p:nvSpPr>
        <p:spPr/>
        <p:txBody>
          <a:bodyPr/>
          <a:lstStyle/>
          <a:p>
            <a:r>
              <a:rPr lang="en-US" dirty="0"/>
              <a:t>Durable Functions – Dependency Injection</a:t>
            </a:r>
          </a:p>
        </p:txBody>
      </p:sp>
      <p:sp>
        <p:nvSpPr>
          <p:cNvPr id="7" name="Subtitle 6">
            <a:extLst>
              <a:ext uri="{FF2B5EF4-FFF2-40B4-BE49-F238E27FC236}">
                <a16:creationId xmlns:a16="http://schemas.microsoft.com/office/drawing/2014/main" id="{F4979E3C-0273-4903-8784-5C6D15F00502}"/>
              </a:ext>
            </a:extLst>
          </p:cNvPr>
          <p:cNvSpPr>
            <a:spLocks noGrp="1"/>
          </p:cNvSpPr>
          <p:nvPr>
            <p:ph type="subTitle" idx="27"/>
          </p:nvPr>
        </p:nvSpPr>
        <p:spPr/>
        <p:txBody>
          <a:bodyPr/>
          <a:lstStyle/>
          <a:p>
            <a:endParaRPr lang="en-US"/>
          </a:p>
        </p:txBody>
      </p:sp>
      <p:sp>
        <p:nvSpPr>
          <p:cNvPr id="8" name="Content Placeholder 7">
            <a:extLst>
              <a:ext uri="{FF2B5EF4-FFF2-40B4-BE49-F238E27FC236}">
                <a16:creationId xmlns:a16="http://schemas.microsoft.com/office/drawing/2014/main" id="{2735BA37-9C2B-4229-BB6A-C3BF4B513E0A}"/>
              </a:ext>
            </a:extLst>
          </p:cNvPr>
          <p:cNvSpPr>
            <a:spLocks noGrp="1"/>
          </p:cNvSpPr>
          <p:nvPr>
            <p:ph idx="32"/>
          </p:nvPr>
        </p:nvSpPr>
        <p:spPr/>
        <p:txBody>
          <a:bodyPr/>
          <a:lstStyle/>
          <a:p>
            <a:endParaRPr lang="en-US"/>
          </a:p>
        </p:txBody>
      </p:sp>
    </p:spTree>
    <p:extLst>
      <p:ext uri="{BB962C8B-B14F-4D97-AF65-F5344CB8AC3E}">
        <p14:creationId xmlns:p14="http://schemas.microsoft.com/office/powerpoint/2010/main" val="130337641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0D356-E601-4D10-90F6-536FDCA3FCED}">
  <ds:schemaRefs>
    <ds:schemaRef ds:uri="http://schemas.microsoft.com/office/2006/metadata/properties"/>
    <ds:schemaRef ds:uri="http://schemas.microsoft.com/office/2006/documentManagement/types"/>
    <ds:schemaRef ds:uri="00e0c6ab-2e1e-446e-8cd4-dc4d1cc239d2"/>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3280</Words>
  <Application>Microsoft Office PowerPoint</Application>
  <PresentationFormat>Widescreen</PresentationFormat>
  <Paragraphs>825</Paragraphs>
  <Slides>74</Slides>
  <Notes>71</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vt:lpstr>
      <vt:lpstr>Calibri</vt:lpstr>
      <vt:lpstr>Consolas</vt:lpstr>
      <vt:lpstr>Segoe Pro</vt:lpstr>
      <vt:lpstr>Segoe Pro Semibold</vt:lpstr>
      <vt:lpstr>Segoe Semibold</vt:lpstr>
      <vt:lpstr>Segoe UI</vt:lpstr>
      <vt:lpstr>Segoe UI Light</vt:lpstr>
      <vt:lpstr>Segoe UI Semibold</vt:lpstr>
      <vt:lpstr>Azure Dev Dark - 2018H2</vt:lpstr>
      <vt:lpstr>Azure Dev Light - 2018H2</vt:lpstr>
      <vt:lpstr>Azure Dev Titles and Headers - 2018H2</vt:lpstr>
      <vt:lpstr>Azure Serverless Updates</vt:lpstr>
      <vt:lpstr>ServerlessLibrary.net</vt:lpstr>
      <vt:lpstr>Azure Pipelines</vt:lpstr>
      <vt:lpstr>Functions + API Management</vt:lpstr>
      <vt:lpstr>Functions + API Management</vt:lpstr>
      <vt:lpstr>Functions + API Management</vt:lpstr>
      <vt:lpstr>Functions + API Management</vt:lpstr>
      <vt:lpstr>Durable Functions - Events</vt:lpstr>
      <vt:lpstr>Durable Functions – Dependency Injection</vt:lpstr>
      <vt:lpstr>Extension Bundle</vt:lpstr>
      <vt:lpstr>KEDA</vt:lpstr>
      <vt:lpstr>Azure App Service</vt:lpstr>
      <vt:lpstr>Azure Functions</vt:lpstr>
      <vt:lpstr>Presentation title</vt:lpstr>
      <vt:lpstr>Presentation title</vt:lpstr>
      <vt:lpstr>Preferred text layout (no bullets)</vt:lpstr>
      <vt:lpstr>Preferred text layout (bullets)</vt:lpstr>
      <vt:lpstr>Adjusting list levels</vt:lpstr>
      <vt:lpstr>Slides with code snippets</vt:lpstr>
      <vt:lpstr>Standalone code snippet slide</vt:lpstr>
      <vt:lpstr>PowerPoint Presentation</vt:lpstr>
      <vt:lpstr>Table 3 columns</vt:lpstr>
      <vt:lpstr>Image</vt:lpstr>
      <vt:lpstr>Demo</vt:lpstr>
      <vt:lpstr>Hidden text slide</vt:lpstr>
      <vt:lpstr>Sample charts and visuals</vt:lpstr>
      <vt:lpstr>Standard Pie chart</vt:lpstr>
      <vt:lpstr>Standard Bar chart</vt:lpstr>
      <vt:lpstr>Timeline</vt:lpstr>
      <vt:lpstr>Headline is 44pt Segoe UI Semibold</vt:lpstr>
      <vt:lpstr>Headline is 44pt Segoe UI Semibold</vt:lpstr>
      <vt:lpstr>Headline is 44pt Segoe UI Semibold </vt:lpstr>
      <vt:lpstr>Headline is 44pt Segoe Semibold 2nd line if needed</vt:lpstr>
      <vt:lpstr>Headline Segoe UI Semibold 44pt</vt:lpstr>
      <vt:lpstr>28pt Segoe UI Semibold</vt:lpstr>
      <vt:lpstr>Video</vt:lpstr>
      <vt:lpstr>Color map</vt:lpstr>
      <vt:lpstr>PowerPoint Presentation</vt:lpstr>
      <vt:lpstr>Presentation title</vt:lpstr>
      <vt:lpstr>Presentation title</vt:lpstr>
      <vt:lpstr>Preferred text layout (no bullets)</vt:lpstr>
      <vt:lpstr>Preferred text layout (bullets)</vt:lpstr>
      <vt:lpstr>Adjusting list levels</vt:lpstr>
      <vt:lpstr>Slides with code snippets</vt:lpstr>
      <vt:lpstr>Standalone code snippet slide</vt:lpstr>
      <vt:lpstr>PowerPoint Presentation</vt:lpstr>
      <vt:lpstr>Table 3 columns</vt:lpstr>
      <vt:lpstr>Image</vt:lpstr>
      <vt:lpstr>Demo</vt:lpstr>
      <vt:lpstr>Hidden text slide</vt:lpstr>
      <vt:lpstr>Sample charts and visuals</vt:lpstr>
      <vt:lpstr>Standard Bar chart</vt:lpstr>
      <vt:lpstr>Standard Pie chart</vt:lpstr>
      <vt:lpstr>Timeline</vt:lpstr>
      <vt:lpstr>Headline is 44pt Segoe UI Semibold</vt:lpstr>
      <vt:lpstr>Headline is 44pt Segoe UI Semibold</vt:lpstr>
      <vt:lpstr>Headline is 44pt Segoe UI Semibold </vt:lpstr>
      <vt:lpstr>Headline is 44pt Segoe Semibold 2nd line if needed</vt:lpstr>
      <vt:lpstr>Headline Segoe UI Semibold 44pt</vt:lpstr>
      <vt:lpstr>28pt Segoe UI Semibold</vt:lpstr>
      <vt:lpstr>Video</vt:lpstr>
      <vt:lpstr>Color map</vt:lpstr>
      <vt:lpstr>PowerPoint Presentation</vt:lpstr>
      <vt:lpstr>Deck Resources</vt:lpstr>
      <vt:lpstr>Segoe UI is the font that’s used for  on-screen and digital executions</vt:lpstr>
      <vt:lpstr>Our brand colors</vt:lpstr>
      <vt:lpstr>Colors and Accessibility</vt:lpstr>
      <vt:lpstr>ICON SVGs</vt:lpstr>
      <vt:lpstr>ICON SVGs</vt:lpstr>
      <vt:lpstr>ICON SVGs</vt:lpstr>
      <vt:lpstr>ICON SVGs</vt:lpstr>
      <vt:lpstr>ICON SVGs</vt:lpstr>
      <vt:lpstr>World map</vt:lpstr>
      <vt:lpstr>Additional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2019-05-12T21:56:37Z</dcterms:created>
  <dcterms:modified xsi:type="dcterms:W3CDTF">2019-05-13T04:13:48Z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